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74" r:id="rId5"/>
    <p:sldId id="259" r:id="rId6"/>
    <p:sldId id="261" r:id="rId7"/>
    <p:sldId id="270" r:id="rId8"/>
    <p:sldId id="263" r:id="rId9"/>
    <p:sldId id="271" r:id="rId10"/>
    <p:sldId id="272" r:id="rId11"/>
    <p:sldId id="269" r:id="rId12"/>
    <p:sldId id="273" r:id="rId13"/>
    <p:sldId id="267" r:id="rId14"/>
    <p:sldId id="266" r:id="rId15"/>
    <p:sldId id="268"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7" autoAdjust="0"/>
    <p:restoredTop sz="94660"/>
  </p:normalViewPr>
  <p:slideViewPr>
    <p:cSldViewPr snapToGrid="0">
      <p:cViewPr varScale="1">
        <p:scale>
          <a:sx n="91" d="100"/>
          <a:sy n="91" d="100"/>
        </p:scale>
        <p:origin x="84" y="1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5D6425F-0535-40A4-849B-478EAD83A11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93ABCCA-368B-4A30-AF47-BCC7BD4717C1}">
      <dgm:prSet/>
      <dgm:spPr/>
      <dgm:t>
        <a:bodyPr/>
        <a:lstStyle/>
        <a:p>
          <a:r>
            <a:rPr lang="en-US"/>
            <a:t>If you treat CDC data like a simple spreadsheet, your results will be wrong. Survey weighting is important. </a:t>
          </a:r>
        </a:p>
      </dgm:t>
    </dgm:pt>
    <dgm:pt modelId="{90BB3D10-FF7F-4A93-BE5F-043C9F02C84F}" type="parTrans" cxnId="{342EA3C8-203E-4A16-A22C-C7CB644E3404}">
      <dgm:prSet/>
      <dgm:spPr/>
      <dgm:t>
        <a:bodyPr/>
        <a:lstStyle/>
        <a:p>
          <a:endParaRPr lang="en-US"/>
        </a:p>
      </dgm:t>
    </dgm:pt>
    <dgm:pt modelId="{63F83701-2476-43AD-8A60-DFA11E19A2A2}" type="sibTrans" cxnId="{342EA3C8-203E-4A16-A22C-C7CB644E3404}">
      <dgm:prSet/>
      <dgm:spPr/>
      <dgm:t>
        <a:bodyPr/>
        <a:lstStyle/>
        <a:p>
          <a:endParaRPr lang="en-US"/>
        </a:p>
      </dgm:t>
    </dgm:pt>
    <dgm:pt modelId="{D135C500-DF04-4BB7-ACDD-3C4528BE6579}">
      <dgm:prSet/>
      <dgm:spPr/>
      <dgm:t>
        <a:bodyPr/>
        <a:lstStyle/>
        <a:p>
          <a:r>
            <a:rPr lang="en-US" dirty="0"/>
            <a:t>Strata</a:t>
          </a:r>
        </a:p>
      </dgm:t>
    </dgm:pt>
    <dgm:pt modelId="{7AD2F784-F7A2-42B6-9260-D9F86D891C30}" type="parTrans" cxnId="{EDB5E8F3-6386-4D69-8EC4-32ADB8EB328C}">
      <dgm:prSet/>
      <dgm:spPr/>
      <dgm:t>
        <a:bodyPr/>
        <a:lstStyle/>
        <a:p>
          <a:endParaRPr lang="en-US"/>
        </a:p>
      </dgm:t>
    </dgm:pt>
    <dgm:pt modelId="{829B462E-CA4D-431A-AC61-5B2C8AD5BF57}" type="sibTrans" cxnId="{EDB5E8F3-6386-4D69-8EC4-32ADB8EB328C}">
      <dgm:prSet/>
      <dgm:spPr/>
      <dgm:t>
        <a:bodyPr/>
        <a:lstStyle/>
        <a:p>
          <a:endParaRPr lang="en-US"/>
        </a:p>
      </dgm:t>
    </dgm:pt>
    <dgm:pt modelId="{AC9C1BC6-30C1-4FC4-A4E4-82E54BFC32A9}">
      <dgm:prSet/>
      <dgm:spPr/>
      <dgm:t>
        <a:bodyPr/>
        <a:lstStyle/>
        <a:p>
          <a:r>
            <a:rPr lang="en-US" dirty="0"/>
            <a:t>Groups schools by racial/ethnic concentration and urbanicity.</a:t>
          </a:r>
        </a:p>
      </dgm:t>
    </dgm:pt>
    <dgm:pt modelId="{C203A84B-9BA6-4F26-AB9B-FD0CA446099E}" type="parTrans" cxnId="{63E65BC2-6498-47BC-947F-B53F425BA596}">
      <dgm:prSet/>
      <dgm:spPr/>
      <dgm:t>
        <a:bodyPr/>
        <a:lstStyle/>
        <a:p>
          <a:endParaRPr lang="en-US"/>
        </a:p>
      </dgm:t>
    </dgm:pt>
    <dgm:pt modelId="{70918869-1F74-42B3-9C8C-5634848BDE8E}" type="sibTrans" cxnId="{63E65BC2-6498-47BC-947F-B53F425BA596}">
      <dgm:prSet/>
      <dgm:spPr/>
      <dgm:t>
        <a:bodyPr/>
        <a:lstStyle/>
        <a:p>
          <a:endParaRPr lang="en-US"/>
        </a:p>
      </dgm:t>
    </dgm:pt>
    <dgm:pt modelId="{6967F5A0-AD0C-4468-8A71-06FF955C4DE5}">
      <dgm:prSet/>
      <dgm:spPr/>
      <dgm:t>
        <a:bodyPr/>
        <a:lstStyle/>
        <a:p>
          <a:r>
            <a:rPr lang="en-US"/>
            <a:t>Primary Sampling Unit (PSU)</a:t>
          </a:r>
        </a:p>
      </dgm:t>
    </dgm:pt>
    <dgm:pt modelId="{66905AAA-4CCE-4612-ABD1-3D1650C8EA4C}" type="parTrans" cxnId="{086C792C-F41F-4AC6-930E-D28FCDC339E4}">
      <dgm:prSet/>
      <dgm:spPr/>
      <dgm:t>
        <a:bodyPr/>
        <a:lstStyle/>
        <a:p>
          <a:endParaRPr lang="en-US"/>
        </a:p>
      </dgm:t>
    </dgm:pt>
    <dgm:pt modelId="{5D2362BC-8DC2-442A-B457-DCF16245E0DB}" type="sibTrans" cxnId="{086C792C-F41F-4AC6-930E-D28FCDC339E4}">
      <dgm:prSet/>
      <dgm:spPr/>
      <dgm:t>
        <a:bodyPr/>
        <a:lstStyle/>
        <a:p>
          <a:endParaRPr lang="en-US"/>
        </a:p>
      </dgm:t>
    </dgm:pt>
    <dgm:pt modelId="{9E4DEC76-3632-40D7-8BFF-685448E3B170}">
      <dgm:prSet/>
      <dgm:spPr/>
      <dgm:t>
        <a:bodyPr/>
        <a:lstStyle/>
        <a:p>
          <a:r>
            <a:rPr lang="en-US" dirty="0"/>
            <a:t>Represents counties or chunks of very large counties.</a:t>
          </a:r>
        </a:p>
      </dgm:t>
    </dgm:pt>
    <dgm:pt modelId="{6A9BF40F-115B-441D-A3BB-3D7BCB70E524}" type="parTrans" cxnId="{DD975AE0-75C6-4CD6-B901-B2CD90A9E3BC}">
      <dgm:prSet/>
      <dgm:spPr/>
      <dgm:t>
        <a:bodyPr/>
        <a:lstStyle/>
        <a:p>
          <a:endParaRPr lang="en-US"/>
        </a:p>
      </dgm:t>
    </dgm:pt>
    <dgm:pt modelId="{D7103B15-9C9E-4161-AE94-F0CC10E0BD8F}" type="sibTrans" cxnId="{DD975AE0-75C6-4CD6-B901-B2CD90A9E3BC}">
      <dgm:prSet/>
      <dgm:spPr/>
      <dgm:t>
        <a:bodyPr/>
        <a:lstStyle/>
        <a:p>
          <a:endParaRPr lang="en-US"/>
        </a:p>
      </dgm:t>
    </dgm:pt>
    <dgm:pt modelId="{066A1A20-A2F4-49F2-A9FF-BB360E5A686C}">
      <dgm:prSet/>
      <dgm:spPr/>
      <dgm:t>
        <a:bodyPr/>
        <a:lstStyle/>
        <a:p>
          <a:r>
            <a:rPr lang="en-US"/>
            <a:t>Weight</a:t>
          </a:r>
          <a:endParaRPr lang="en-US" dirty="0"/>
        </a:p>
      </dgm:t>
    </dgm:pt>
    <dgm:pt modelId="{79B51E89-3D97-4130-8400-7C09F9148841}" type="parTrans" cxnId="{53EFBC07-7C0D-41AA-A594-012C8051261A}">
      <dgm:prSet/>
      <dgm:spPr/>
      <dgm:t>
        <a:bodyPr/>
        <a:lstStyle/>
        <a:p>
          <a:endParaRPr lang="en-US"/>
        </a:p>
      </dgm:t>
    </dgm:pt>
    <dgm:pt modelId="{B38ACE2C-8FD2-4E4D-BB09-DFE0AAC14F22}" type="sibTrans" cxnId="{53EFBC07-7C0D-41AA-A594-012C8051261A}">
      <dgm:prSet/>
      <dgm:spPr/>
      <dgm:t>
        <a:bodyPr/>
        <a:lstStyle/>
        <a:p>
          <a:endParaRPr lang="en-US"/>
        </a:p>
      </dgm:t>
    </dgm:pt>
    <dgm:pt modelId="{E35D6B1D-FE15-486B-9443-8566F2D556D0}">
      <dgm:prSet/>
      <dgm:spPr/>
      <dgm:t>
        <a:bodyPr/>
        <a:lstStyle/>
        <a:p>
          <a:r>
            <a:rPr lang="en-US" dirty="0"/>
            <a:t>Based on student’s race, sex, ethnicity, grade level. </a:t>
          </a:r>
        </a:p>
      </dgm:t>
    </dgm:pt>
    <dgm:pt modelId="{C3FDBC20-D8CC-46DF-8CD3-15ED745A5C4C}" type="parTrans" cxnId="{E74E4BDB-DB79-4CE2-A7E6-0BFC77BA9A27}">
      <dgm:prSet/>
      <dgm:spPr/>
      <dgm:t>
        <a:bodyPr/>
        <a:lstStyle/>
        <a:p>
          <a:endParaRPr lang="en-US"/>
        </a:p>
      </dgm:t>
    </dgm:pt>
    <dgm:pt modelId="{FF0DCE62-765F-4EF4-A051-D6C52433A6FE}" type="sibTrans" cxnId="{E74E4BDB-DB79-4CE2-A7E6-0BFC77BA9A27}">
      <dgm:prSet/>
      <dgm:spPr/>
      <dgm:t>
        <a:bodyPr/>
        <a:lstStyle/>
        <a:p>
          <a:endParaRPr lang="en-US"/>
        </a:p>
      </dgm:t>
    </dgm:pt>
    <dgm:pt modelId="{3F65D50A-86F4-4E7A-A438-9071FC628C25}">
      <dgm:prSet/>
      <dgm:spPr/>
      <dgm:t>
        <a:bodyPr/>
        <a:lstStyle/>
        <a:p>
          <a:r>
            <a:rPr lang="en-US" dirty="0"/>
            <a:t>Applied to each student to adjust for response rates and oversampling. </a:t>
          </a:r>
        </a:p>
      </dgm:t>
    </dgm:pt>
    <dgm:pt modelId="{3CFC0404-BBF0-4995-A0BB-18851E79DFEA}" type="parTrans" cxnId="{293F3817-5580-41D6-8AF0-A8E236B6593E}">
      <dgm:prSet/>
      <dgm:spPr/>
      <dgm:t>
        <a:bodyPr/>
        <a:lstStyle/>
        <a:p>
          <a:endParaRPr lang="en-US"/>
        </a:p>
      </dgm:t>
    </dgm:pt>
    <dgm:pt modelId="{2B0F0CCE-0437-46D6-A174-6D3EBBE461A6}" type="sibTrans" cxnId="{293F3817-5580-41D6-8AF0-A8E236B6593E}">
      <dgm:prSet/>
      <dgm:spPr/>
      <dgm:t>
        <a:bodyPr/>
        <a:lstStyle/>
        <a:p>
          <a:endParaRPr lang="en-US"/>
        </a:p>
      </dgm:t>
    </dgm:pt>
    <dgm:pt modelId="{F0996D3E-6604-4AB7-970F-7A33AF92F056}" type="pres">
      <dgm:prSet presAssocID="{55D6425F-0535-40A4-849B-478EAD83A11B}" presName="linear" presStyleCnt="0">
        <dgm:presLayoutVars>
          <dgm:animLvl val="lvl"/>
          <dgm:resizeHandles val="exact"/>
        </dgm:presLayoutVars>
      </dgm:prSet>
      <dgm:spPr/>
    </dgm:pt>
    <dgm:pt modelId="{25A26F25-C3DC-451D-A7E7-81176415AB7D}" type="pres">
      <dgm:prSet presAssocID="{D93ABCCA-368B-4A30-AF47-BCC7BD4717C1}" presName="parentText" presStyleLbl="node1" presStyleIdx="0" presStyleCnt="4">
        <dgm:presLayoutVars>
          <dgm:chMax val="0"/>
          <dgm:bulletEnabled val="1"/>
        </dgm:presLayoutVars>
      </dgm:prSet>
      <dgm:spPr/>
    </dgm:pt>
    <dgm:pt modelId="{EE05081E-7F3A-4841-949A-EDB9F7177C44}" type="pres">
      <dgm:prSet presAssocID="{63F83701-2476-43AD-8A60-DFA11E19A2A2}" presName="spacer" presStyleCnt="0"/>
      <dgm:spPr/>
    </dgm:pt>
    <dgm:pt modelId="{2E1D912A-0362-4167-A8E3-A43598EBFE5E}" type="pres">
      <dgm:prSet presAssocID="{D135C500-DF04-4BB7-ACDD-3C4528BE6579}" presName="parentText" presStyleLbl="node1" presStyleIdx="1" presStyleCnt="4">
        <dgm:presLayoutVars>
          <dgm:chMax val="0"/>
          <dgm:bulletEnabled val="1"/>
        </dgm:presLayoutVars>
      </dgm:prSet>
      <dgm:spPr/>
    </dgm:pt>
    <dgm:pt modelId="{15B2396A-9BA8-43B5-A8E2-4711980530BF}" type="pres">
      <dgm:prSet presAssocID="{D135C500-DF04-4BB7-ACDD-3C4528BE6579}" presName="childText" presStyleLbl="revTx" presStyleIdx="0" presStyleCnt="3">
        <dgm:presLayoutVars>
          <dgm:bulletEnabled val="1"/>
        </dgm:presLayoutVars>
      </dgm:prSet>
      <dgm:spPr/>
    </dgm:pt>
    <dgm:pt modelId="{250A01B8-0B84-468D-B0B4-1FA29CA21364}" type="pres">
      <dgm:prSet presAssocID="{6967F5A0-AD0C-4468-8A71-06FF955C4DE5}" presName="parentText" presStyleLbl="node1" presStyleIdx="2" presStyleCnt="4">
        <dgm:presLayoutVars>
          <dgm:chMax val="0"/>
          <dgm:bulletEnabled val="1"/>
        </dgm:presLayoutVars>
      </dgm:prSet>
      <dgm:spPr/>
    </dgm:pt>
    <dgm:pt modelId="{9E31342A-6231-492B-92D5-D37FE7B9152D}" type="pres">
      <dgm:prSet presAssocID="{6967F5A0-AD0C-4468-8A71-06FF955C4DE5}" presName="childText" presStyleLbl="revTx" presStyleIdx="1" presStyleCnt="3">
        <dgm:presLayoutVars>
          <dgm:bulletEnabled val="1"/>
        </dgm:presLayoutVars>
      </dgm:prSet>
      <dgm:spPr/>
    </dgm:pt>
    <dgm:pt modelId="{E355791B-4352-49C8-935C-0B7EACC3BFC1}" type="pres">
      <dgm:prSet presAssocID="{066A1A20-A2F4-49F2-A9FF-BB360E5A686C}" presName="parentText" presStyleLbl="node1" presStyleIdx="3" presStyleCnt="4">
        <dgm:presLayoutVars>
          <dgm:chMax val="0"/>
          <dgm:bulletEnabled val="1"/>
        </dgm:presLayoutVars>
      </dgm:prSet>
      <dgm:spPr/>
    </dgm:pt>
    <dgm:pt modelId="{EB84645D-15F7-4078-95AC-43A17C01F5F9}" type="pres">
      <dgm:prSet presAssocID="{066A1A20-A2F4-49F2-A9FF-BB360E5A686C}" presName="childText" presStyleLbl="revTx" presStyleIdx="2" presStyleCnt="3">
        <dgm:presLayoutVars>
          <dgm:bulletEnabled val="1"/>
        </dgm:presLayoutVars>
      </dgm:prSet>
      <dgm:spPr/>
    </dgm:pt>
  </dgm:ptLst>
  <dgm:cxnLst>
    <dgm:cxn modelId="{8A27B905-B888-4C5C-B983-3446981A2619}" type="presOf" srcId="{E35D6B1D-FE15-486B-9443-8566F2D556D0}" destId="{EB84645D-15F7-4078-95AC-43A17C01F5F9}" srcOrd="0" destOrd="0" presId="urn:microsoft.com/office/officeart/2005/8/layout/vList2"/>
    <dgm:cxn modelId="{53EFBC07-7C0D-41AA-A594-012C8051261A}" srcId="{55D6425F-0535-40A4-849B-478EAD83A11B}" destId="{066A1A20-A2F4-49F2-A9FF-BB360E5A686C}" srcOrd="3" destOrd="0" parTransId="{79B51E89-3D97-4130-8400-7C09F9148841}" sibTransId="{B38ACE2C-8FD2-4E4D-BB09-DFE0AAC14F22}"/>
    <dgm:cxn modelId="{293F3817-5580-41D6-8AF0-A8E236B6593E}" srcId="{066A1A20-A2F4-49F2-A9FF-BB360E5A686C}" destId="{3F65D50A-86F4-4E7A-A438-9071FC628C25}" srcOrd="1" destOrd="0" parTransId="{3CFC0404-BBF0-4995-A0BB-18851E79DFEA}" sibTransId="{2B0F0CCE-0437-46D6-A174-6D3EBBE461A6}"/>
    <dgm:cxn modelId="{086C792C-F41F-4AC6-930E-D28FCDC339E4}" srcId="{55D6425F-0535-40A4-849B-478EAD83A11B}" destId="{6967F5A0-AD0C-4468-8A71-06FF955C4DE5}" srcOrd="2" destOrd="0" parTransId="{66905AAA-4CCE-4612-ABD1-3D1650C8EA4C}" sibTransId="{5D2362BC-8DC2-442A-B457-DCF16245E0DB}"/>
    <dgm:cxn modelId="{9B6E3D43-D5DF-4186-9735-14C9120145B7}" type="presOf" srcId="{55D6425F-0535-40A4-849B-478EAD83A11B}" destId="{F0996D3E-6604-4AB7-970F-7A33AF92F056}" srcOrd="0" destOrd="0" presId="urn:microsoft.com/office/officeart/2005/8/layout/vList2"/>
    <dgm:cxn modelId="{2C3A7A5A-1C66-40A4-AB69-053DE4183373}" type="presOf" srcId="{D135C500-DF04-4BB7-ACDD-3C4528BE6579}" destId="{2E1D912A-0362-4167-A8E3-A43598EBFE5E}" srcOrd="0" destOrd="0" presId="urn:microsoft.com/office/officeart/2005/8/layout/vList2"/>
    <dgm:cxn modelId="{57AC1B8C-A3DD-4A96-AD04-5C85B3B3D0D1}" type="presOf" srcId="{066A1A20-A2F4-49F2-A9FF-BB360E5A686C}" destId="{E355791B-4352-49C8-935C-0B7EACC3BFC1}" srcOrd="0" destOrd="0" presId="urn:microsoft.com/office/officeart/2005/8/layout/vList2"/>
    <dgm:cxn modelId="{FE3E41B3-2F59-45DE-ACCA-1BBFF3341DAA}" type="presOf" srcId="{9E4DEC76-3632-40D7-8BFF-685448E3B170}" destId="{9E31342A-6231-492B-92D5-D37FE7B9152D}" srcOrd="0" destOrd="0" presId="urn:microsoft.com/office/officeart/2005/8/layout/vList2"/>
    <dgm:cxn modelId="{5CA0CAB9-683C-48BB-B885-77800C25CF88}" type="presOf" srcId="{AC9C1BC6-30C1-4FC4-A4E4-82E54BFC32A9}" destId="{15B2396A-9BA8-43B5-A8E2-4711980530BF}" srcOrd="0" destOrd="0" presId="urn:microsoft.com/office/officeart/2005/8/layout/vList2"/>
    <dgm:cxn modelId="{63E65BC2-6498-47BC-947F-B53F425BA596}" srcId="{D135C500-DF04-4BB7-ACDD-3C4528BE6579}" destId="{AC9C1BC6-30C1-4FC4-A4E4-82E54BFC32A9}" srcOrd="0" destOrd="0" parTransId="{C203A84B-9BA6-4F26-AB9B-FD0CA446099E}" sibTransId="{70918869-1F74-42B3-9C8C-5634848BDE8E}"/>
    <dgm:cxn modelId="{342EA3C8-203E-4A16-A22C-C7CB644E3404}" srcId="{55D6425F-0535-40A4-849B-478EAD83A11B}" destId="{D93ABCCA-368B-4A30-AF47-BCC7BD4717C1}" srcOrd="0" destOrd="0" parTransId="{90BB3D10-FF7F-4A93-BE5F-043C9F02C84F}" sibTransId="{63F83701-2476-43AD-8A60-DFA11E19A2A2}"/>
    <dgm:cxn modelId="{E74E4BDB-DB79-4CE2-A7E6-0BFC77BA9A27}" srcId="{066A1A20-A2F4-49F2-A9FF-BB360E5A686C}" destId="{E35D6B1D-FE15-486B-9443-8566F2D556D0}" srcOrd="0" destOrd="0" parTransId="{C3FDBC20-D8CC-46DF-8CD3-15ED745A5C4C}" sibTransId="{FF0DCE62-765F-4EF4-A051-D6C52433A6FE}"/>
    <dgm:cxn modelId="{DD975AE0-75C6-4CD6-B901-B2CD90A9E3BC}" srcId="{6967F5A0-AD0C-4468-8A71-06FF955C4DE5}" destId="{9E4DEC76-3632-40D7-8BFF-685448E3B170}" srcOrd="0" destOrd="0" parTransId="{6A9BF40F-115B-441D-A3BB-3D7BCB70E524}" sibTransId="{D7103B15-9C9E-4161-AE94-F0CC10E0BD8F}"/>
    <dgm:cxn modelId="{F2D523ED-F95E-42E2-99A9-99A8B3E55821}" type="presOf" srcId="{3F65D50A-86F4-4E7A-A438-9071FC628C25}" destId="{EB84645D-15F7-4078-95AC-43A17C01F5F9}" srcOrd="0" destOrd="1" presId="urn:microsoft.com/office/officeart/2005/8/layout/vList2"/>
    <dgm:cxn modelId="{EDB5E8F3-6386-4D69-8EC4-32ADB8EB328C}" srcId="{55D6425F-0535-40A4-849B-478EAD83A11B}" destId="{D135C500-DF04-4BB7-ACDD-3C4528BE6579}" srcOrd="1" destOrd="0" parTransId="{7AD2F784-F7A2-42B6-9260-D9F86D891C30}" sibTransId="{829B462E-CA4D-431A-AC61-5B2C8AD5BF57}"/>
    <dgm:cxn modelId="{C6739CFB-ED5B-44A1-A671-B65DA432A121}" type="presOf" srcId="{D93ABCCA-368B-4A30-AF47-BCC7BD4717C1}" destId="{25A26F25-C3DC-451D-A7E7-81176415AB7D}" srcOrd="0" destOrd="0" presId="urn:microsoft.com/office/officeart/2005/8/layout/vList2"/>
    <dgm:cxn modelId="{3CDE24FD-496C-473C-848B-27A8A452AB07}" type="presOf" srcId="{6967F5A0-AD0C-4468-8A71-06FF955C4DE5}" destId="{250A01B8-0B84-468D-B0B4-1FA29CA21364}" srcOrd="0" destOrd="0" presId="urn:microsoft.com/office/officeart/2005/8/layout/vList2"/>
    <dgm:cxn modelId="{723EEAD8-6E3E-495F-BD93-C936E5A5540C}" type="presParOf" srcId="{F0996D3E-6604-4AB7-970F-7A33AF92F056}" destId="{25A26F25-C3DC-451D-A7E7-81176415AB7D}" srcOrd="0" destOrd="0" presId="urn:microsoft.com/office/officeart/2005/8/layout/vList2"/>
    <dgm:cxn modelId="{3C32D0AB-6B4C-4C30-A6C8-C9B94171E79A}" type="presParOf" srcId="{F0996D3E-6604-4AB7-970F-7A33AF92F056}" destId="{EE05081E-7F3A-4841-949A-EDB9F7177C44}" srcOrd="1" destOrd="0" presId="urn:microsoft.com/office/officeart/2005/8/layout/vList2"/>
    <dgm:cxn modelId="{0F9EC41F-8ACC-44A0-B946-92F335721EB5}" type="presParOf" srcId="{F0996D3E-6604-4AB7-970F-7A33AF92F056}" destId="{2E1D912A-0362-4167-A8E3-A43598EBFE5E}" srcOrd="2" destOrd="0" presId="urn:microsoft.com/office/officeart/2005/8/layout/vList2"/>
    <dgm:cxn modelId="{4EDDAAA1-5891-42C1-9013-5EBDC32378C5}" type="presParOf" srcId="{F0996D3E-6604-4AB7-970F-7A33AF92F056}" destId="{15B2396A-9BA8-43B5-A8E2-4711980530BF}" srcOrd="3" destOrd="0" presId="urn:microsoft.com/office/officeart/2005/8/layout/vList2"/>
    <dgm:cxn modelId="{550777B6-D203-4029-A264-67551C582C5F}" type="presParOf" srcId="{F0996D3E-6604-4AB7-970F-7A33AF92F056}" destId="{250A01B8-0B84-468D-B0B4-1FA29CA21364}" srcOrd="4" destOrd="0" presId="urn:microsoft.com/office/officeart/2005/8/layout/vList2"/>
    <dgm:cxn modelId="{5E5D560F-148B-4EFC-9077-E8173FF5E3E5}" type="presParOf" srcId="{F0996D3E-6604-4AB7-970F-7A33AF92F056}" destId="{9E31342A-6231-492B-92D5-D37FE7B9152D}" srcOrd="5" destOrd="0" presId="urn:microsoft.com/office/officeart/2005/8/layout/vList2"/>
    <dgm:cxn modelId="{C4FEE0E7-962F-4048-80C6-867E3DE15908}" type="presParOf" srcId="{F0996D3E-6604-4AB7-970F-7A33AF92F056}" destId="{E355791B-4352-49C8-935C-0B7EACC3BFC1}" srcOrd="6" destOrd="0" presId="urn:microsoft.com/office/officeart/2005/8/layout/vList2"/>
    <dgm:cxn modelId="{C49240B3-62BC-4E40-9E1E-75639DA6DC67}" type="presParOf" srcId="{F0996D3E-6604-4AB7-970F-7A33AF92F056}" destId="{EB84645D-15F7-4078-95AC-43A17C01F5F9}" srcOrd="7"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1CB603-CB26-4132-978C-7D4E798A060B}"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560A023F-A859-41EB-BABF-EC351D4F75D9}">
      <dgm:prSet/>
      <dgm:spPr/>
      <dgm:t>
        <a:bodyPr/>
        <a:lstStyle/>
        <a:p>
          <a:r>
            <a:rPr lang="en-US"/>
            <a:t>Social Media has an effect on some behaviors, but not all. </a:t>
          </a:r>
        </a:p>
      </dgm:t>
    </dgm:pt>
    <dgm:pt modelId="{D8466B81-1F52-4259-959D-655BFAD86E63}" type="parTrans" cxnId="{6576DF63-8596-4F88-91EE-D9296D2C54DE}">
      <dgm:prSet/>
      <dgm:spPr/>
      <dgm:t>
        <a:bodyPr/>
        <a:lstStyle/>
        <a:p>
          <a:endParaRPr lang="en-US"/>
        </a:p>
      </dgm:t>
    </dgm:pt>
    <dgm:pt modelId="{17593CA0-853B-469A-956C-BEB3F4B12FF3}" type="sibTrans" cxnId="{6576DF63-8596-4F88-91EE-D9296D2C54DE}">
      <dgm:prSet/>
      <dgm:spPr/>
      <dgm:t>
        <a:bodyPr/>
        <a:lstStyle/>
        <a:p>
          <a:endParaRPr lang="en-US"/>
        </a:p>
      </dgm:t>
    </dgm:pt>
    <dgm:pt modelId="{F348E29F-C84E-4FB9-8A1B-1E54D3FB5287}">
      <dgm:prSet/>
      <dgm:spPr/>
      <dgm:t>
        <a:bodyPr/>
        <a:lstStyle/>
        <a:p>
          <a:r>
            <a:rPr lang="en-US"/>
            <a:t>We did not show every relationship we found, just some of the more interesting or alarming ones.</a:t>
          </a:r>
        </a:p>
      </dgm:t>
    </dgm:pt>
    <dgm:pt modelId="{B81D3450-0AFE-4BE0-94FE-7B95C05625D4}" type="parTrans" cxnId="{18F80E5F-5873-4E30-B7F3-DE4535EBBBE9}">
      <dgm:prSet/>
      <dgm:spPr/>
      <dgm:t>
        <a:bodyPr/>
        <a:lstStyle/>
        <a:p>
          <a:endParaRPr lang="en-US"/>
        </a:p>
      </dgm:t>
    </dgm:pt>
    <dgm:pt modelId="{4DBBEA2C-5147-44F8-8B9B-E49FD1CCB740}" type="sibTrans" cxnId="{18F80E5F-5873-4E30-B7F3-DE4535EBBBE9}">
      <dgm:prSet/>
      <dgm:spPr/>
      <dgm:t>
        <a:bodyPr/>
        <a:lstStyle/>
        <a:p>
          <a:endParaRPr lang="en-US"/>
        </a:p>
      </dgm:t>
    </dgm:pt>
    <dgm:pt modelId="{97082C02-94D7-43A9-9FB4-0713A5C450C8}">
      <dgm:prSet/>
      <dgm:spPr/>
      <dgm:t>
        <a:bodyPr/>
        <a:lstStyle/>
        <a:p>
          <a:r>
            <a:rPr lang="en-US"/>
            <a:t>Texting and driving, gender (males use more), potato and carrot eating, sports, oral health care, grades in school. </a:t>
          </a:r>
        </a:p>
      </dgm:t>
    </dgm:pt>
    <dgm:pt modelId="{86009446-3E27-4BE9-9F49-F9EB7C7966CD}" type="parTrans" cxnId="{F15BF7CE-C282-4436-80B8-F9236BB26279}">
      <dgm:prSet/>
      <dgm:spPr/>
      <dgm:t>
        <a:bodyPr/>
        <a:lstStyle/>
        <a:p>
          <a:endParaRPr lang="en-US"/>
        </a:p>
      </dgm:t>
    </dgm:pt>
    <dgm:pt modelId="{5A065092-D2E2-4D26-9500-03036A5BF3FA}" type="sibTrans" cxnId="{F15BF7CE-C282-4436-80B8-F9236BB26279}">
      <dgm:prSet/>
      <dgm:spPr/>
      <dgm:t>
        <a:bodyPr/>
        <a:lstStyle/>
        <a:p>
          <a:endParaRPr lang="en-US"/>
        </a:p>
      </dgm:t>
    </dgm:pt>
    <dgm:pt modelId="{F78BFF6A-05DA-473A-8DB1-032478BAD7C9}">
      <dgm:prSet/>
      <dgm:spPr/>
      <dgm:t>
        <a:bodyPr/>
        <a:lstStyle/>
        <a:p>
          <a:r>
            <a:rPr lang="en-US" dirty="0"/>
            <a:t>There are also relationships that are extremely slight or insignificant.</a:t>
          </a:r>
        </a:p>
      </dgm:t>
    </dgm:pt>
    <dgm:pt modelId="{3641383B-D12A-42FC-A7B5-66C54B67BC6A}" type="parTrans" cxnId="{6945E28D-BEA9-449C-90DA-083E7144681E}">
      <dgm:prSet/>
      <dgm:spPr/>
      <dgm:t>
        <a:bodyPr/>
        <a:lstStyle/>
        <a:p>
          <a:endParaRPr lang="en-US"/>
        </a:p>
      </dgm:t>
    </dgm:pt>
    <dgm:pt modelId="{BFD5A070-EA21-4758-91A5-CD73C6EE3A0E}" type="sibTrans" cxnId="{6945E28D-BEA9-449C-90DA-083E7144681E}">
      <dgm:prSet/>
      <dgm:spPr/>
      <dgm:t>
        <a:bodyPr/>
        <a:lstStyle/>
        <a:p>
          <a:endParaRPr lang="en-US"/>
        </a:p>
      </dgm:t>
    </dgm:pt>
    <dgm:pt modelId="{A919E48A-F05E-4327-9B8E-15F96ACA4C54}">
      <dgm:prSet/>
      <dgm:spPr/>
      <dgm:t>
        <a:bodyPr/>
        <a:lstStyle/>
        <a:p>
          <a:r>
            <a:rPr lang="en-US"/>
            <a:t>Bringing weapons to school, hours of sleep, drinking water, feeling safe at school, fighting. </a:t>
          </a:r>
        </a:p>
      </dgm:t>
    </dgm:pt>
    <dgm:pt modelId="{E97DEC07-6C04-4057-9DF3-ABEA7723735D}" type="parTrans" cxnId="{FCE27CA8-7719-455A-A8C3-03D22271C029}">
      <dgm:prSet/>
      <dgm:spPr/>
      <dgm:t>
        <a:bodyPr/>
        <a:lstStyle/>
        <a:p>
          <a:endParaRPr lang="en-US"/>
        </a:p>
      </dgm:t>
    </dgm:pt>
    <dgm:pt modelId="{5BBC5EB5-4868-4662-9731-D26CE4F9F047}" type="sibTrans" cxnId="{FCE27CA8-7719-455A-A8C3-03D22271C029}">
      <dgm:prSet/>
      <dgm:spPr/>
      <dgm:t>
        <a:bodyPr/>
        <a:lstStyle/>
        <a:p>
          <a:endParaRPr lang="en-US"/>
        </a:p>
      </dgm:t>
    </dgm:pt>
    <dgm:pt modelId="{7FE0DE87-B45A-4042-8D80-7991C36C3A5C}" type="pres">
      <dgm:prSet presAssocID="{891CB603-CB26-4132-978C-7D4E798A060B}" presName="root" presStyleCnt="0">
        <dgm:presLayoutVars>
          <dgm:dir/>
          <dgm:resizeHandles val="exact"/>
        </dgm:presLayoutVars>
      </dgm:prSet>
      <dgm:spPr/>
    </dgm:pt>
    <dgm:pt modelId="{D097384D-EF2B-4367-8ECA-AFF01C9F9D63}" type="pres">
      <dgm:prSet presAssocID="{560A023F-A859-41EB-BABF-EC351D4F75D9}" presName="compNode" presStyleCnt="0"/>
      <dgm:spPr/>
    </dgm:pt>
    <dgm:pt modelId="{43F4CB2A-75FC-4F6A-8BBB-D1EC91D0E160}" type="pres">
      <dgm:prSet presAssocID="{560A023F-A859-41EB-BABF-EC351D4F75D9}" presName="bgRect" presStyleLbl="bgShp" presStyleIdx="0" presStyleCnt="3" custLinFactNeighborX="2292" custLinFactNeighborY="7022"/>
      <dgm:spPr/>
    </dgm:pt>
    <dgm:pt modelId="{CFC4D024-BBD6-4273-A477-0F4985E0FAC1}" type="pres">
      <dgm:prSet presAssocID="{560A023F-A859-41EB-BABF-EC351D4F75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CB99C7CE-E36D-43DB-979A-CC0E916D9B8F}" type="pres">
      <dgm:prSet presAssocID="{560A023F-A859-41EB-BABF-EC351D4F75D9}" presName="spaceRect" presStyleCnt="0"/>
      <dgm:spPr/>
    </dgm:pt>
    <dgm:pt modelId="{0FBAED72-E3FE-4316-9454-CA977D87BEA4}" type="pres">
      <dgm:prSet presAssocID="{560A023F-A859-41EB-BABF-EC351D4F75D9}" presName="parTx" presStyleLbl="revTx" presStyleIdx="0" presStyleCnt="5">
        <dgm:presLayoutVars>
          <dgm:chMax val="0"/>
          <dgm:chPref val="0"/>
        </dgm:presLayoutVars>
      </dgm:prSet>
      <dgm:spPr/>
    </dgm:pt>
    <dgm:pt modelId="{9E1BB8FC-072A-4D6A-8C6B-A97E8038C8D5}" type="pres">
      <dgm:prSet presAssocID="{17593CA0-853B-469A-956C-BEB3F4B12FF3}" presName="sibTrans" presStyleCnt="0"/>
      <dgm:spPr/>
    </dgm:pt>
    <dgm:pt modelId="{4A641B19-80F3-4A4D-B475-91E8154CE4C6}" type="pres">
      <dgm:prSet presAssocID="{F348E29F-C84E-4FB9-8A1B-1E54D3FB5287}" presName="compNode" presStyleCnt="0"/>
      <dgm:spPr/>
    </dgm:pt>
    <dgm:pt modelId="{1574C719-55F8-4673-A5E6-FB7E62C2984F}" type="pres">
      <dgm:prSet presAssocID="{F348E29F-C84E-4FB9-8A1B-1E54D3FB5287}" presName="bgRect" presStyleLbl="bgShp" presStyleIdx="1" presStyleCnt="3"/>
      <dgm:spPr/>
    </dgm:pt>
    <dgm:pt modelId="{1114A9F9-60A6-46A0-8D83-B92043FA30B9}" type="pres">
      <dgm:prSet presAssocID="{F348E29F-C84E-4FB9-8A1B-1E54D3FB52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aker Phone"/>
        </a:ext>
      </dgm:extLst>
    </dgm:pt>
    <dgm:pt modelId="{759B93F4-9C28-47D1-B396-8A961864BB3B}" type="pres">
      <dgm:prSet presAssocID="{F348E29F-C84E-4FB9-8A1B-1E54D3FB5287}" presName="spaceRect" presStyleCnt="0"/>
      <dgm:spPr/>
    </dgm:pt>
    <dgm:pt modelId="{6D4DEB4F-E893-4BC1-80FC-C762F47D3CFA}" type="pres">
      <dgm:prSet presAssocID="{F348E29F-C84E-4FB9-8A1B-1E54D3FB5287}" presName="parTx" presStyleLbl="revTx" presStyleIdx="1" presStyleCnt="5">
        <dgm:presLayoutVars>
          <dgm:chMax val="0"/>
          <dgm:chPref val="0"/>
        </dgm:presLayoutVars>
      </dgm:prSet>
      <dgm:spPr/>
    </dgm:pt>
    <dgm:pt modelId="{97D806A1-6CD0-4DED-B227-A8BB68D95CC4}" type="pres">
      <dgm:prSet presAssocID="{F348E29F-C84E-4FB9-8A1B-1E54D3FB5287}" presName="desTx" presStyleLbl="revTx" presStyleIdx="2" presStyleCnt="5">
        <dgm:presLayoutVars/>
      </dgm:prSet>
      <dgm:spPr/>
    </dgm:pt>
    <dgm:pt modelId="{4A3E7FA7-0166-498D-8204-A7ADBEE5A306}" type="pres">
      <dgm:prSet presAssocID="{4DBBEA2C-5147-44F8-8B9B-E49FD1CCB740}" presName="sibTrans" presStyleCnt="0"/>
      <dgm:spPr/>
    </dgm:pt>
    <dgm:pt modelId="{F6FD1A56-95DB-45CC-A876-681820B994A0}" type="pres">
      <dgm:prSet presAssocID="{F78BFF6A-05DA-473A-8DB1-032478BAD7C9}" presName="compNode" presStyleCnt="0"/>
      <dgm:spPr/>
    </dgm:pt>
    <dgm:pt modelId="{3899C424-26F6-4DF2-BCF1-34FC055274A4}" type="pres">
      <dgm:prSet presAssocID="{F78BFF6A-05DA-473A-8DB1-032478BAD7C9}" presName="bgRect" presStyleLbl="bgShp" presStyleIdx="2" presStyleCnt="3"/>
      <dgm:spPr/>
    </dgm:pt>
    <dgm:pt modelId="{9BE35F68-0386-4A4D-833E-5C3133CF64FF}" type="pres">
      <dgm:prSet presAssocID="{F78BFF6A-05DA-473A-8DB1-032478BAD7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A785E4B6-37BD-4E91-9CED-807276F1F285}" type="pres">
      <dgm:prSet presAssocID="{F78BFF6A-05DA-473A-8DB1-032478BAD7C9}" presName="spaceRect" presStyleCnt="0"/>
      <dgm:spPr/>
    </dgm:pt>
    <dgm:pt modelId="{AC9C44AD-2A51-4589-9329-F8251BDE8308}" type="pres">
      <dgm:prSet presAssocID="{F78BFF6A-05DA-473A-8DB1-032478BAD7C9}" presName="parTx" presStyleLbl="revTx" presStyleIdx="3" presStyleCnt="5">
        <dgm:presLayoutVars>
          <dgm:chMax val="0"/>
          <dgm:chPref val="0"/>
        </dgm:presLayoutVars>
      </dgm:prSet>
      <dgm:spPr/>
    </dgm:pt>
    <dgm:pt modelId="{AB999703-7796-4EAD-9E51-021B7B9B2A01}" type="pres">
      <dgm:prSet presAssocID="{F78BFF6A-05DA-473A-8DB1-032478BAD7C9}" presName="desTx" presStyleLbl="revTx" presStyleIdx="4" presStyleCnt="5">
        <dgm:presLayoutVars/>
      </dgm:prSet>
      <dgm:spPr/>
    </dgm:pt>
  </dgm:ptLst>
  <dgm:cxnLst>
    <dgm:cxn modelId="{5D0D1D04-696B-4A73-B50A-4FCE798D257F}" type="presOf" srcId="{F78BFF6A-05DA-473A-8DB1-032478BAD7C9}" destId="{AC9C44AD-2A51-4589-9329-F8251BDE8308}" srcOrd="0" destOrd="0" presId="urn:microsoft.com/office/officeart/2018/2/layout/IconVerticalSolidList"/>
    <dgm:cxn modelId="{56F1CC1A-CC25-485A-84DE-E1121579BD3C}" type="presOf" srcId="{A919E48A-F05E-4327-9B8E-15F96ACA4C54}" destId="{AB999703-7796-4EAD-9E51-021B7B9B2A01}" srcOrd="0" destOrd="0" presId="urn:microsoft.com/office/officeart/2018/2/layout/IconVerticalSolidList"/>
    <dgm:cxn modelId="{FE540320-3326-4C71-A698-01110A9ACF02}" type="presOf" srcId="{F348E29F-C84E-4FB9-8A1B-1E54D3FB5287}" destId="{6D4DEB4F-E893-4BC1-80FC-C762F47D3CFA}" srcOrd="0" destOrd="0" presId="urn:microsoft.com/office/officeart/2018/2/layout/IconVerticalSolidList"/>
    <dgm:cxn modelId="{974B4D24-315F-4A9E-A2C3-B05C9C9CC933}" type="presOf" srcId="{560A023F-A859-41EB-BABF-EC351D4F75D9}" destId="{0FBAED72-E3FE-4316-9454-CA977D87BEA4}" srcOrd="0" destOrd="0" presId="urn:microsoft.com/office/officeart/2018/2/layout/IconVerticalSolidList"/>
    <dgm:cxn modelId="{18F80E5F-5873-4E30-B7F3-DE4535EBBBE9}" srcId="{891CB603-CB26-4132-978C-7D4E798A060B}" destId="{F348E29F-C84E-4FB9-8A1B-1E54D3FB5287}" srcOrd="1" destOrd="0" parTransId="{B81D3450-0AFE-4BE0-94FE-7B95C05625D4}" sibTransId="{4DBBEA2C-5147-44F8-8B9B-E49FD1CCB740}"/>
    <dgm:cxn modelId="{6576DF63-8596-4F88-91EE-D9296D2C54DE}" srcId="{891CB603-CB26-4132-978C-7D4E798A060B}" destId="{560A023F-A859-41EB-BABF-EC351D4F75D9}" srcOrd="0" destOrd="0" parTransId="{D8466B81-1F52-4259-959D-655BFAD86E63}" sibTransId="{17593CA0-853B-469A-956C-BEB3F4B12FF3}"/>
    <dgm:cxn modelId="{6945E28D-BEA9-449C-90DA-083E7144681E}" srcId="{891CB603-CB26-4132-978C-7D4E798A060B}" destId="{F78BFF6A-05DA-473A-8DB1-032478BAD7C9}" srcOrd="2" destOrd="0" parTransId="{3641383B-D12A-42FC-A7B5-66C54B67BC6A}" sibTransId="{BFD5A070-EA21-4758-91A5-CD73C6EE3A0E}"/>
    <dgm:cxn modelId="{7A08C8A3-9DFF-4BBA-B306-278471832EA1}" type="presOf" srcId="{97082C02-94D7-43A9-9FB4-0713A5C450C8}" destId="{97D806A1-6CD0-4DED-B227-A8BB68D95CC4}" srcOrd="0" destOrd="0" presId="urn:microsoft.com/office/officeart/2018/2/layout/IconVerticalSolidList"/>
    <dgm:cxn modelId="{FCE27CA8-7719-455A-A8C3-03D22271C029}" srcId="{F78BFF6A-05DA-473A-8DB1-032478BAD7C9}" destId="{A919E48A-F05E-4327-9B8E-15F96ACA4C54}" srcOrd="0" destOrd="0" parTransId="{E97DEC07-6C04-4057-9DF3-ABEA7723735D}" sibTransId="{5BBC5EB5-4868-4662-9731-D26CE4F9F047}"/>
    <dgm:cxn modelId="{F15BF7CE-C282-4436-80B8-F9236BB26279}" srcId="{F348E29F-C84E-4FB9-8A1B-1E54D3FB5287}" destId="{97082C02-94D7-43A9-9FB4-0713A5C450C8}" srcOrd="0" destOrd="0" parTransId="{86009446-3E27-4BE9-9F49-F9EB7C7966CD}" sibTransId="{5A065092-D2E2-4D26-9500-03036A5BF3FA}"/>
    <dgm:cxn modelId="{B745ABEA-CCE7-43A0-AFF8-5387CD58491F}" type="presOf" srcId="{891CB603-CB26-4132-978C-7D4E798A060B}" destId="{7FE0DE87-B45A-4042-8D80-7991C36C3A5C}" srcOrd="0" destOrd="0" presId="urn:microsoft.com/office/officeart/2018/2/layout/IconVerticalSolidList"/>
    <dgm:cxn modelId="{7B1DAF19-7598-49BB-8B20-F1809BAFC6F2}" type="presParOf" srcId="{7FE0DE87-B45A-4042-8D80-7991C36C3A5C}" destId="{D097384D-EF2B-4367-8ECA-AFF01C9F9D63}" srcOrd="0" destOrd="0" presId="urn:microsoft.com/office/officeart/2018/2/layout/IconVerticalSolidList"/>
    <dgm:cxn modelId="{E00E7B2C-C877-4822-9855-17EC5A377E26}" type="presParOf" srcId="{D097384D-EF2B-4367-8ECA-AFF01C9F9D63}" destId="{43F4CB2A-75FC-4F6A-8BBB-D1EC91D0E160}" srcOrd="0" destOrd="0" presId="urn:microsoft.com/office/officeart/2018/2/layout/IconVerticalSolidList"/>
    <dgm:cxn modelId="{596FED4C-AD88-4CF4-AD88-7B5498CA887B}" type="presParOf" srcId="{D097384D-EF2B-4367-8ECA-AFF01C9F9D63}" destId="{CFC4D024-BBD6-4273-A477-0F4985E0FAC1}" srcOrd="1" destOrd="0" presId="urn:microsoft.com/office/officeart/2018/2/layout/IconVerticalSolidList"/>
    <dgm:cxn modelId="{639A3E78-0478-4CEC-B077-BB6ACCC4CE8F}" type="presParOf" srcId="{D097384D-EF2B-4367-8ECA-AFF01C9F9D63}" destId="{CB99C7CE-E36D-43DB-979A-CC0E916D9B8F}" srcOrd="2" destOrd="0" presId="urn:microsoft.com/office/officeart/2018/2/layout/IconVerticalSolidList"/>
    <dgm:cxn modelId="{05CE8A48-79A1-4BE6-99EF-C539E644E418}" type="presParOf" srcId="{D097384D-EF2B-4367-8ECA-AFF01C9F9D63}" destId="{0FBAED72-E3FE-4316-9454-CA977D87BEA4}" srcOrd="3" destOrd="0" presId="urn:microsoft.com/office/officeart/2018/2/layout/IconVerticalSolidList"/>
    <dgm:cxn modelId="{75F74AD4-193B-4AB1-80EC-42CBF4A3DACE}" type="presParOf" srcId="{7FE0DE87-B45A-4042-8D80-7991C36C3A5C}" destId="{9E1BB8FC-072A-4D6A-8C6B-A97E8038C8D5}" srcOrd="1" destOrd="0" presId="urn:microsoft.com/office/officeart/2018/2/layout/IconVerticalSolidList"/>
    <dgm:cxn modelId="{1A49A8E7-3506-4271-914D-8B28D15FCD90}" type="presParOf" srcId="{7FE0DE87-B45A-4042-8D80-7991C36C3A5C}" destId="{4A641B19-80F3-4A4D-B475-91E8154CE4C6}" srcOrd="2" destOrd="0" presId="urn:microsoft.com/office/officeart/2018/2/layout/IconVerticalSolidList"/>
    <dgm:cxn modelId="{F2405AAA-90A5-40AD-9F1E-2588FEFEEF12}" type="presParOf" srcId="{4A641B19-80F3-4A4D-B475-91E8154CE4C6}" destId="{1574C719-55F8-4673-A5E6-FB7E62C2984F}" srcOrd="0" destOrd="0" presId="urn:microsoft.com/office/officeart/2018/2/layout/IconVerticalSolidList"/>
    <dgm:cxn modelId="{D8B358E2-8A75-49A7-BDA0-5EDADD2217CF}" type="presParOf" srcId="{4A641B19-80F3-4A4D-B475-91E8154CE4C6}" destId="{1114A9F9-60A6-46A0-8D83-B92043FA30B9}" srcOrd="1" destOrd="0" presId="urn:microsoft.com/office/officeart/2018/2/layout/IconVerticalSolidList"/>
    <dgm:cxn modelId="{4A7D373E-CFA6-4487-80A2-DF4F33062B83}" type="presParOf" srcId="{4A641B19-80F3-4A4D-B475-91E8154CE4C6}" destId="{759B93F4-9C28-47D1-B396-8A961864BB3B}" srcOrd="2" destOrd="0" presId="urn:microsoft.com/office/officeart/2018/2/layout/IconVerticalSolidList"/>
    <dgm:cxn modelId="{DAC94B87-0F0D-40D0-8DE1-05B29335B270}" type="presParOf" srcId="{4A641B19-80F3-4A4D-B475-91E8154CE4C6}" destId="{6D4DEB4F-E893-4BC1-80FC-C762F47D3CFA}" srcOrd="3" destOrd="0" presId="urn:microsoft.com/office/officeart/2018/2/layout/IconVerticalSolidList"/>
    <dgm:cxn modelId="{496DC8B1-0E8E-4E7A-BE10-911D98180864}" type="presParOf" srcId="{4A641B19-80F3-4A4D-B475-91E8154CE4C6}" destId="{97D806A1-6CD0-4DED-B227-A8BB68D95CC4}" srcOrd="4" destOrd="0" presId="urn:microsoft.com/office/officeart/2018/2/layout/IconVerticalSolidList"/>
    <dgm:cxn modelId="{93A20098-4779-4925-8BCF-322E69CEA883}" type="presParOf" srcId="{7FE0DE87-B45A-4042-8D80-7991C36C3A5C}" destId="{4A3E7FA7-0166-498D-8204-A7ADBEE5A306}" srcOrd="3" destOrd="0" presId="urn:microsoft.com/office/officeart/2018/2/layout/IconVerticalSolidList"/>
    <dgm:cxn modelId="{DD998E33-4649-4D20-8FC8-76B843C55A0C}" type="presParOf" srcId="{7FE0DE87-B45A-4042-8D80-7991C36C3A5C}" destId="{F6FD1A56-95DB-45CC-A876-681820B994A0}" srcOrd="4" destOrd="0" presId="urn:microsoft.com/office/officeart/2018/2/layout/IconVerticalSolidList"/>
    <dgm:cxn modelId="{C85EA3CD-6418-4536-A412-E9DF15E8AABA}" type="presParOf" srcId="{F6FD1A56-95DB-45CC-A876-681820B994A0}" destId="{3899C424-26F6-4DF2-BCF1-34FC055274A4}" srcOrd="0" destOrd="0" presId="urn:microsoft.com/office/officeart/2018/2/layout/IconVerticalSolidList"/>
    <dgm:cxn modelId="{E44431EF-EE56-4592-9852-93C7B682076A}" type="presParOf" srcId="{F6FD1A56-95DB-45CC-A876-681820B994A0}" destId="{9BE35F68-0386-4A4D-833E-5C3133CF64FF}" srcOrd="1" destOrd="0" presId="urn:microsoft.com/office/officeart/2018/2/layout/IconVerticalSolidList"/>
    <dgm:cxn modelId="{95D594A6-5228-4287-A536-5D7DD299DF1A}" type="presParOf" srcId="{F6FD1A56-95DB-45CC-A876-681820B994A0}" destId="{A785E4B6-37BD-4E91-9CED-807276F1F285}" srcOrd="2" destOrd="0" presId="urn:microsoft.com/office/officeart/2018/2/layout/IconVerticalSolidList"/>
    <dgm:cxn modelId="{C96469A2-1D16-4399-92CC-3AB32B66F74D}" type="presParOf" srcId="{F6FD1A56-95DB-45CC-A876-681820B994A0}" destId="{AC9C44AD-2A51-4589-9329-F8251BDE8308}" srcOrd="3" destOrd="0" presId="urn:microsoft.com/office/officeart/2018/2/layout/IconVerticalSolidList"/>
    <dgm:cxn modelId="{E3511945-1ABA-490E-B5D2-9CDEC7CDB2A3}" type="presParOf" srcId="{F6FD1A56-95DB-45CC-A876-681820B994A0}" destId="{AB999703-7796-4EAD-9E51-021B7B9B2A0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26F25-C3DC-451D-A7E7-81176415AB7D}">
      <dsp:nvSpPr>
        <dsp:cNvPr id="0" name=""/>
        <dsp:cNvSpPr/>
      </dsp:nvSpPr>
      <dsp:spPr>
        <a:xfrm>
          <a:off x="0" y="62304"/>
          <a:ext cx="5827644" cy="7160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If you treat CDC data like a simple spreadsheet, your results will be wrong. Survey weighting is important. </a:t>
          </a:r>
        </a:p>
      </dsp:txBody>
      <dsp:txXfrm>
        <a:off x="34954" y="97258"/>
        <a:ext cx="5757736" cy="646132"/>
      </dsp:txXfrm>
    </dsp:sp>
    <dsp:sp modelId="{2E1D912A-0362-4167-A8E3-A43598EBFE5E}">
      <dsp:nvSpPr>
        <dsp:cNvPr id="0" name=""/>
        <dsp:cNvSpPr/>
      </dsp:nvSpPr>
      <dsp:spPr>
        <a:xfrm>
          <a:off x="0" y="830184"/>
          <a:ext cx="5827644" cy="71604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Strata</a:t>
          </a:r>
        </a:p>
      </dsp:txBody>
      <dsp:txXfrm>
        <a:off x="34954" y="865138"/>
        <a:ext cx="5757736" cy="646132"/>
      </dsp:txXfrm>
    </dsp:sp>
    <dsp:sp modelId="{15B2396A-9BA8-43B5-A8E2-4711980530BF}">
      <dsp:nvSpPr>
        <dsp:cNvPr id="0" name=""/>
        <dsp:cNvSpPr/>
      </dsp:nvSpPr>
      <dsp:spPr>
        <a:xfrm>
          <a:off x="0" y="1546224"/>
          <a:ext cx="5827644"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Groups schools by racial/ethnic concentration and urbanicity.</a:t>
          </a:r>
        </a:p>
      </dsp:txBody>
      <dsp:txXfrm>
        <a:off x="0" y="1546224"/>
        <a:ext cx="5827644" cy="298080"/>
      </dsp:txXfrm>
    </dsp:sp>
    <dsp:sp modelId="{250A01B8-0B84-468D-B0B4-1FA29CA21364}">
      <dsp:nvSpPr>
        <dsp:cNvPr id="0" name=""/>
        <dsp:cNvSpPr/>
      </dsp:nvSpPr>
      <dsp:spPr>
        <a:xfrm>
          <a:off x="0" y="1844304"/>
          <a:ext cx="5827644" cy="71604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Primary Sampling Unit (PSU)</a:t>
          </a:r>
        </a:p>
      </dsp:txBody>
      <dsp:txXfrm>
        <a:off x="34954" y="1879258"/>
        <a:ext cx="5757736" cy="646132"/>
      </dsp:txXfrm>
    </dsp:sp>
    <dsp:sp modelId="{9E31342A-6231-492B-92D5-D37FE7B9152D}">
      <dsp:nvSpPr>
        <dsp:cNvPr id="0" name=""/>
        <dsp:cNvSpPr/>
      </dsp:nvSpPr>
      <dsp:spPr>
        <a:xfrm>
          <a:off x="0" y="2560344"/>
          <a:ext cx="5827644"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Represents counties or chunks of very large counties.</a:t>
          </a:r>
        </a:p>
      </dsp:txBody>
      <dsp:txXfrm>
        <a:off x="0" y="2560344"/>
        <a:ext cx="5827644" cy="298080"/>
      </dsp:txXfrm>
    </dsp:sp>
    <dsp:sp modelId="{E355791B-4352-49C8-935C-0B7EACC3BFC1}">
      <dsp:nvSpPr>
        <dsp:cNvPr id="0" name=""/>
        <dsp:cNvSpPr/>
      </dsp:nvSpPr>
      <dsp:spPr>
        <a:xfrm>
          <a:off x="0" y="2858424"/>
          <a:ext cx="5827644" cy="7160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Weight</a:t>
          </a:r>
          <a:endParaRPr lang="en-US" sz="1800" kern="1200" dirty="0"/>
        </a:p>
      </dsp:txBody>
      <dsp:txXfrm>
        <a:off x="34954" y="2893378"/>
        <a:ext cx="5757736" cy="646132"/>
      </dsp:txXfrm>
    </dsp:sp>
    <dsp:sp modelId="{EB84645D-15F7-4078-95AC-43A17C01F5F9}">
      <dsp:nvSpPr>
        <dsp:cNvPr id="0" name=""/>
        <dsp:cNvSpPr/>
      </dsp:nvSpPr>
      <dsp:spPr>
        <a:xfrm>
          <a:off x="0" y="3574464"/>
          <a:ext cx="5827644"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Based on student’s race, sex, ethnicity, grade level. </a:t>
          </a:r>
        </a:p>
        <a:p>
          <a:pPr marL="114300" lvl="1" indent="-114300" algn="l" defTabSz="622300">
            <a:lnSpc>
              <a:spcPct val="90000"/>
            </a:lnSpc>
            <a:spcBef>
              <a:spcPct val="0"/>
            </a:spcBef>
            <a:spcAft>
              <a:spcPct val="20000"/>
            </a:spcAft>
            <a:buChar char="•"/>
          </a:pPr>
          <a:r>
            <a:rPr lang="en-US" sz="1400" kern="1200" dirty="0"/>
            <a:t>Applied to each student to adjust for response rates and oversampling. </a:t>
          </a:r>
        </a:p>
      </dsp:txBody>
      <dsp:txXfrm>
        <a:off x="0" y="3574464"/>
        <a:ext cx="5827644" cy="484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4CB2A-75FC-4F6A-8BBB-D1EC91D0E160}">
      <dsp:nvSpPr>
        <dsp:cNvPr id="0" name=""/>
        <dsp:cNvSpPr/>
      </dsp:nvSpPr>
      <dsp:spPr>
        <a:xfrm>
          <a:off x="0" y="87746"/>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4D024-BBD6-4273-A477-0F4985E0FAC1}">
      <dsp:nvSpPr>
        <dsp:cNvPr id="0" name=""/>
        <dsp:cNvSpPr/>
      </dsp:nvSpPr>
      <dsp:spPr>
        <a:xfrm>
          <a:off x="375713" y="279987"/>
          <a:ext cx="683115" cy="683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BAED72-E3FE-4316-9454-CA977D87BEA4}">
      <dsp:nvSpPr>
        <dsp:cNvPr id="0" name=""/>
        <dsp:cNvSpPr/>
      </dsp:nvSpPr>
      <dsp:spPr>
        <a:xfrm>
          <a:off x="1434543" y="530"/>
          <a:ext cx="4528241"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a:t>Social Media has an effect on some behaviors, but not all. </a:t>
          </a:r>
        </a:p>
      </dsp:txBody>
      <dsp:txXfrm>
        <a:off x="1434543" y="530"/>
        <a:ext cx="4528241" cy="1242028"/>
      </dsp:txXfrm>
    </dsp:sp>
    <dsp:sp modelId="{1574C719-55F8-4673-A5E6-FB7E62C2984F}">
      <dsp:nvSpPr>
        <dsp:cNvPr id="0" name=""/>
        <dsp:cNvSpPr/>
      </dsp:nvSpPr>
      <dsp:spPr>
        <a:xfrm>
          <a:off x="0" y="1553067"/>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4A9F9-60A6-46A0-8D83-B92043FA30B9}">
      <dsp:nvSpPr>
        <dsp:cNvPr id="0" name=""/>
        <dsp:cNvSpPr/>
      </dsp:nvSpPr>
      <dsp:spPr>
        <a:xfrm>
          <a:off x="375713" y="1832523"/>
          <a:ext cx="683115" cy="683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4DEB4F-E893-4BC1-80FC-C762F47D3CFA}">
      <dsp:nvSpPr>
        <dsp:cNvPr id="0" name=""/>
        <dsp:cNvSpPr/>
      </dsp:nvSpPr>
      <dsp:spPr>
        <a:xfrm>
          <a:off x="1434543" y="1553067"/>
          <a:ext cx="2683253"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a:t>We did not show every relationship we found, just some of the more interesting or alarming ones.</a:t>
          </a:r>
        </a:p>
      </dsp:txBody>
      <dsp:txXfrm>
        <a:off x="1434543" y="1553067"/>
        <a:ext cx="2683253" cy="1242028"/>
      </dsp:txXfrm>
    </dsp:sp>
    <dsp:sp modelId="{97D806A1-6CD0-4DED-B227-A8BB68D95CC4}">
      <dsp:nvSpPr>
        <dsp:cNvPr id="0" name=""/>
        <dsp:cNvSpPr/>
      </dsp:nvSpPr>
      <dsp:spPr>
        <a:xfrm>
          <a:off x="4117796" y="1553067"/>
          <a:ext cx="184498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kern="1200"/>
            <a:t>Texting and driving, gender (males use more), potato and carrot eating, sports, oral health care, grades in school. </a:t>
          </a:r>
        </a:p>
      </dsp:txBody>
      <dsp:txXfrm>
        <a:off x="4117796" y="1553067"/>
        <a:ext cx="1844988" cy="1242028"/>
      </dsp:txXfrm>
    </dsp:sp>
    <dsp:sp modelId="{3899C424-26F6-4DF2-BCF1-34FC055274A4}">
      <dsp:nvSpPr>
        <dsp:cNvPr id="0" name=""/>
        <dsp:cNvSpPr/>
      </dsp:nvSpPr>
      <dsp:spPr>
        <a:xfrm>
          <a:off x="0" y="3105603"/>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35F68-0386-4A4D-833E-5C3133CF64FF}">
      <dsp:nvSpPr>
        <dsp:cNvPr id="0" name=""/>
        <dsp:cNvSpPr/>
      </dsp:nvSpPr>
      <dsp:spPr>
        <a:xfrm>
          <a:off x="375713" y="3385059"/>
          <a:ext cx="683115" cy="683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9C44AD-2A51-4589-9329-F8251BDE8308}">
      <dsp:nvSpPr>
        <dsp:cNvPr id="0" name=""/>
        <dsp:cNvSpPr/>
      </dsp:nvSpPr>
      <dsp:spPr>
        <a:xfrm>
          <a:off x="1434543" y="3105603"/>
          <a:ext cx="2683253"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dirty="0"/>
            <a:t>There are also relationships that are extremely slight or insignificant.</a:t>
          </a:r>
        </a:p>
      </dsp:txBody>
      <dsp:txXfrm>
        <a:off x="1434543" y="3105603"/>
        <a:ext cx="2683253" cy="1242028"/>
      </dsp:txXfrm>
    </dsp:sp>
    <dsp:sp modelId="{AB999703-7796-4EAD-9E51-021B7B9B2A01}">
      <dsp:nvSpPr>
        <dsp:cNvPr id="0" name=""/>
        <dsp:cNvSpPr/>
      </dsp:nvSpPr>
      <dsp:spPr>
        <a:xfrm>
          <a:off x="4117796" y="3105603"/>
          <a:ext cx="184498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kern="1200"/>
            <a:t>Bringing weapons to school, hours of sleep, drinking water, feeling safe at school, fighting. </a:t>
          </a:r>
        </a:p>
      </dsp:txBody>
      <dsp:txXfrm>
        <a:off x="4117796" y="3105603"/>
        <a:ext cx="1844988" cy="12420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E5968-FAFA-4DBD-9D4E-5DAB4C413323}"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8054C-72B2-43C4-B1C0-6CACF18F1B7B}" type="slidenum">
              <a:rPr lang="en-US" smtClean="0"/>
              <a:t>‹#›</a:t>
            </a:fld>
            <a:endParaRPr lang="en-US"/>
          </a:p>
        </p:txBody>
      </p:sp>
    </p:spTree>
    <p:extLst>
      <p:ext uri="{BB962C8B-B14F-4D97-AF65-F5344CB8AC3E}">
        <p14:creationId xmlns:p14="http://schemas.microsoft.com/office/powerpoint/2010/main" val="3445757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endParaRPr lang="en-US" dirty="0"/>
          </a:p>
          <a:p>
            <a:r>
              <a:rPr lang="en-US" dirty="0"/>
              <a:t>YRBS oversamples rarer minority groups to ensure they are adequately represented in large enough sample sizes, and then adjust for the oversampling with weights.</a:t>
            </a:r>
          </a:p>
          <a:p>
            <a:endParaRPr lang="en-US" dirty="0"/>
          </a:p>
          <a:p>
            <a:r>
              <a:rPr lang="en-US" dirty="0"/>
              <a:t>In this example, the student weighted at .5 is overrepresented in the sample compared to true population data, and the student with 2.6 is underrepresented. The weights adjust the power of their responses in the survey so that their voices remain proportional to the population.  </a:t>
            </a:r>
          </a:p>
          <a:p>
            <a:endParaRPr lang="en-US" dirty="0"/>
          </a:p>
          <a:p>
            <a:r>
              <a:rPr lang="en-US" dirty="0"/>
              <a:t>Stratum and PSU are used to ensure sub-sampling models select appropriately from each bucket, rather than truly randomly. Students in the same PSU will be expected to more </a:t>
            </a:r>
            <a:r>
              <a:rPr lang="en-US" dirty="0" err="1"/>
              <a:t>more</a:t>
            </a:r>
            <a:r>
              <a:rPr lang="en-US" dirty="0"/>
              <a:t> related – they have the same teachers, the same community, similar food. So for a good sample, proportional representation across PSUs is necessary to avoid collinearity. This can actually penalize overall sample size because a PSU of 50 students gets treated as a “hive mind”, resulting in higher P-Values. But with a survey of 20,000, that isn’t really an issue. </a:t>
            </a:r>
          </a:p>
          <a:p>
            <a:r>
              <a:rPr lang="en-US" dirty="0"/>
              <a:t> </a:t>
            </a:r>
          </a:p>
        </p:txBody>
      </p:sp>
      <p:sp>
        <p:nvSpPr>
          <p:cNvPr id="4" name="Slide Number Placeholder 3"/>
          <p:cNvSpPr>
            <a:spLocks noGrp="1"/>
          </p:cNvSpPr>
          <p:nvPr>
            <p:ph type="sldNum" sz="quarter" idx="5"/>
          </p:nvPr>
        </p:nvSpPr>
        <p:spPr/>
        <p:txBody>
          <a:bodyPr/>
          <a:lstStyle/>
          <a:p>
            <a:fld id="{E5B8054C-72B2-43C4-B1C0-6CACF18F1B7B}" type="slidenum">
              <a:rPr lang="en-US" smtClean="0"/>
              <a:t>4</a:t>
            </a:fld>
            <a:endParaRPr lang="en-US"/>
          </a:p>
        </p:txBody>
      </p:sp>
    </p:spTree>
    <p:extLst>
      <p:ext uri="{BB962C8B-B14F-4D97-AF65-F5344CB8AC3E}">
        <p14:creationId xmlns:p14="http://schemas.microsoft.com/office/powerpoint/2010/main" val="247342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Causality – Does social media cause the drinking, or does the drinking cause the social media? We can’t eliminate lurking variables like home stress or genetics. </a:t>
            </a:r>
          </a:p>
        </p:txBody>
      </p:sp>
      <p:sp>
        <p:nvSpPr>
          <p:cNvPr id="4" name="Slide Number Placeholder 3"/>
          <p:cNvSpPr>
            <a:spLocks noGrp="1"/>
          </p:cNvSpPr>
          <p:nvPr>
            <p:ph type="sldNum" sz="quarter" idx="5"/>
          </p:nvPr>
        </p:nvSpPr>
        <p:spPr/>
        <p:txBody>
          <a:bodyPr/>
          <a:lstStyle/>
          <a:p>
            <a:fld id="{E5B8054C-72B2-43C4-B1C0-6CACF18F1B7B}" type="slidenum">
              <a:rPr lang="en-US" smtClean="0"/>
              <a:t>5</a:t>
            </a:fld>
            <a:endParaRPr lang="en-US"/>
          </a:p>
        </p:txBody>
      </p:sp>
    </p:spTree>
    <p:extLst>
      <p:ext uri="{BB962C8B-B14F-4D97-AF65-F5344CB8AC3E}">
        <p14:creationId xmlns:p14="http://schemas.microsoft.com/office/powerpoint/2010/main" val="182063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 through html file and show how parts of it were used. Explain the variable coding trend. </a:t>
            </a:r>
          </a:p>
        </p:txBody>
      </p:sp>
      <p:sp>
        <p:nvSpPr>
          <p:cNvPr id="4" name="Slide Number Placeholder 3"/>
          <p:cNvSpPr>
            <a:spLocks noGrp="1"/>
          </p:cNvSpPr>
          <p:nvPr>
            <p:ph type="sldNum" sz="quarter" idx="5"/>
          </p:nvPr>
        </p:nvSpPr>
        <p:spPr/>
        <p:txBody>
          <a:bodyPr/>
          <a:lstStyle/>
          <a:p>
            <a:fld id="{E5B8054C-72B2-43C4-B1C0-6CACF18F1B7B}" type="slidenum">
              <a:rPr lang="en-US" smtClean="0"/>
              <a:t>6</a:t>
            </a:fld>
            <a:endParaRPr lang="en-US"/>
          </a:p>
        </p:txBody>
      </p:sp>
    </p:spTree>
    <p:extLst>
      <p:ext uri="{BB962C8B-B14F-4D97-AF65-F5344CB8AC3E}">
        <p14:creationId xmlns:p14="http://schemas.microsoft.com/office/powerpoint/2010/main" val="221154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Q41 comes out as the steepest slope of all variables to Q80. But because of what the question asks, the slope doesn’t really mean what it seems to mean. All it really shows in reality is that most teens start drinking when they’re older, because the order of the variables in the data set are “More is Higher”, in this case, “Older is Higher”, which is not the correlation we are looking for. We are looking for “Worse is Higher”, and when this question gets recoded, the correlation remains, but does decrease.</a:t>
            </a:r>
          </a:p>
        </p:txBody>
      </p:sp>
      <p:sp>
        <p:nvSpPr>
          <p:cNvPr id="4" name="Slide Number Placeholder 3"/>
          <p:cNvSpPr>
            <a:spLocks noGrp="1"/>
          </p:cNvSpPr>
          <p:nvPr>
            <p:ph type="sldNum" sz="quarter" idx="5"/>
          </p:nvPr>
        </p:nvSpPr>
        <p:spPr/>
        <p:txBody>
          <a:bodyPr/>
          <a:lstStyle/>
          <a:p>
            <a:fld id="{E5B8054C-72B2-43C4-B1C0-6CACF18F1B7B}" type="slidenum">
              <a:rPr lang="en-US" smtClean="0"/>
              <a:t>7</a:t>
            </a:fld>
            <a:endParaRPr lang="en-US"/>
          </a:p>
        </p:txBody>
      </p:sp>
    </p:spTree>
    <p:extLst>
      <p:ext uri="{BB962C8B-B14F-4D97-AF65-F5344CB8AC3E}">
        <p14:creationId xmlns:p14="http://schemas.microsoft.com/office/powerpoint/2010/main" val="1721619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controlling and upside-down questions, and non-scaled questions, this is the most correlated. Walk through the steps, while they do appear on the next slides anyway, the whole hypothesis test does not need to be reiterated over and over – but here it does need to be stepped through to demonstrate understanding.  </a:t>
            </a:r>
          </a:p>
        </p:txBody>
      </p:sp>
      <p:sp>
        <p:nvSpPr>
          <p:cNvPr id="4" name="Slide Number Placeholder 3"/>
          <p:cNvSpPr>
            <a:spLocks noGrp="1"/>
          </p:cNvSpPr>
          <p:nvPr>
            <p:ph type="sldNum" sz="quarter" idx="5"/>
          </p:nvPr>
        </p:nvSpPr>
        <p:spPr/>
        <p:txBody>
          <a:bodyPr/>
          <a:lstStyle/>
          <a:p>
            <a:fld id="{E5B8054C-72B2-43C4-B1C0-6CACF18F1B7B}" type="slidenum">
              <a:rPr lang="en-US" smtClean="0"/>
              <a:t>9</a:t>
            </a:fld>
            <a:endParaRPr lang="en-US"/>
          </a:p>
        </p:txBody>
      </p:sp>
    </p:spTree>
    <p:extLst>
      <p:ext uri="{BB962C8B-B14F-4D97-AF65-F5344CB8AC3E}">
        <p14:creationId xmlns:p14="http://schemas.microsoft.com/office/powerpoint/2010/main" val="3865838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Breeze through, ten seconds. It’s good data, but it follows the same trend as established and does not need to be beat to death. </a:t>
            </a:r>
          </a:p>
          <a:p>
            <a:endParaRPr lang="en-US" dirty="0"/>
          </a:p>
        </p:txBody>
      </p:sp>
      <p:sp>
        <p:nvSpPr>
          <p:cNvPr id="4" name="Slide Number Placeholder 3"/>
          <p:cNvSpPr>
            <a:spLocks noGrp="1"/>
          </p:cNvSpPr>
          <p:nvPr>
            <p:ph type="sldNum" sz="quarter" idx="5"/>
          </p:nvPr>
        </p:nvSpPr>
        <p:spPr/>
        <p:txBody>
          <a:bodyPr/>
          <a:lstStyle/>
          <a:p>
            <a:fld id="{E5B8054C-72B2-43C4-B1C0-6CACF18F1B7B}" type="slidenum">
              <a:rPr lang="en-US" smtClean="0"/>
              <a:t>10</a:t>
            </a:fld>
            <a:endParaRPr lang="en-US"/>
          </a:p>
        </p:txBody>
      </p:sp>
    </p:spTree>
    <p:extLst>
      <p:ext uri="{BB962C8B-B14F-4D97-AF65-F5344CB8AC3E}">
        <p14:creationId xmlns:p14="http://schemas.microsoft.com/office/powerpoint/2010/main" val="31464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Breeze through, ten seconds. It’s good data, but it follows the same trend as established and does not need to be beat to death. There are fewer daily users, bringing the slope down, but the trend is still clear. </a:t>
            </a:r>
          </a:p>
        </p:txBody>
      </p:sp>
      <p:sp>
        <p:nvSpPr>
          <p:cNvPr id="4" name="Slide Number Placeholder 3"/>
          <p:cNvSpPr>
            <a:spLocks noGrp="1"/>
          </p:cNvSpPr>
          <p:nvPr>
            <p:ph type="sldNum" sz="quarter" idx="5"/>
          </p:nvPr>
        </p:nvSpPr>
        <p:spPr/>
        <p:txBody>
          <a:bodyPr/>
          <a:lstStyle/>
          <a:p>
            <a:fld id="{E5B8054C-72B2-43C4-B1C0-6CACF18F1B7B}" type="slidenum">
              <a:rPr lang="en-US" smtClean="0"/>
              <a:t>11</a:t>
            </a:fld>
            <a:endParaRPr lang="en-US"/>
          </a:p>
        </p:txBody>
      </p:sp>
    </p:spTree>
    <p:extLst>
      <p:ext uri="{BB962C8B-B14F-4D97-AF65-F5344CB8AC3E}">
        <p14:creationId xmlns:p14="http://schemas.microsoft.com/office/powerpoint/2010/main" val="150476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A8EB0-BD6F-2A3F-2F19-7AB1DD170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AF1FE-9CE1-DE0D-B083-572A9ABBB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AEF6B-4F37-277D-3E11-D6BDBFF6578C}"/>
              </a:ext>
            </a:extLst>
          </p:cNvPr>
          <p:cNvSpPr>
            <a:spLocks noGrp="1"/>
          </p:cNvSpPr>
          <p:nvPr>
            <p:ph type="body" idx="1"/>
          </p:nvPr>
        </p:nvSpPr>
        <p:spPr/>
        <p:txBody>
          <a:bodyPr/>
          <a:lstStyle/>
          <a:p>
            <a:r>
              <a:rPr lang="en-US" dirty="0"/>
              <a:t>Breeze through, ten seconds. It’s good data, but it follows the same trend as established and does not need to be beat to death. The scale sits more in the middle, there are fewer overall students reporting “Never”, most fall in “Rarely” to “Sometimes”, but the proportion of “Most of the Time” and “Always” for higher Social Media Use, drags the slope up. </a:t>
            </a:r>
          </a:p>
        </p:txBody>
      </p:sp>
      <p:sp>
        <p:nvSpPr>
          <p:cNvPr id="4" name="Slide Number Placeholder 3">
            <a:extLst>
              <a:ext uri="{FF2B5EF4-FFF2-40B4-BE49-F238E27FC236}">
                <a16:creationId xmlns:a16="http://schemas.microsoft.com/office/drawing/2014/main" id="{539C1FDB-7DE3-1266-9F13-0687FF331A05}"/>
              </a:ext>
            </a:extLst>
          </p:cNvPr>
          <p:cNvSpPr>
            <a:spLocks noGrp="1"/>
          </p:cNvSpPr>
          <p:nvPr>
            <p:ph type="sldNum" sz="quarter" idx="5"/>
          </p:nvPr>
        </p:nvSpPr>
        <p:spPr/>
        <p:txBody>
          <a:bodyPr/>
          <a:lstStyle/>
          <a:p>
            <a:fld id="{E5B8054C-72B2-43C4-B1C0-6CACF18F1B7B}" type="slidenum">
              <a:rPr lang="en-US" smtClean="0"/>
              <a:t>12</a:t>
            </a:fld>
            <a:endParaRPr lang="en-US"/>
          </a:p>
        </p:txBody>
      </p:sp>
    </p:spTree>
    <p:extLst>
      <p:ext uri="{BB962C8B-B14F-4D97-AF65-F5344CB8AC3E}">
        <p14:creationId xmlns:p14="http://schemas.microsoft.com/office/powerpoint/2010/main" val="3798183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Multitasking on this slide. Showing how scale affects the report, how the importance of the variable matters, and demonstrating understanding of how a regression on a binary variable changes the meaning of the slope from a unit increase to a % chance increase. Don’t forget to say that, it’s important. </a:t>
            </a:r>
          </a:p>
        </p:txBody>
      </p:sp>
      <p:sp>
        <p:nvSpPr>
          <p:cNvPr id="4" name="Slide Number Placeholder 3"/>
          <p:cNvSpPr>
            <a:spLocks noGrp="1"/>
          </p:cNvSpPr>
          <p:nvPr>
            <p:ph type="sldNum" sz="quarter" idx="5"/>
          </p:nvPr>
        </p:nvSpPr>
        <p:spPr/>
        <p:txBody>
          <a:bodyPr/>
          <a:lstStyle/>
          <a:p>
            <a:fld id="{E5B8054C-72B2-43C4-B1C0-6CACF18F1B7B}" type="slidenum">
              <a:rPr lang="en-US" smtClean="0"/>
              <a:t>13</a:t>
            </a:fld>
            <a:endParaRPr lang="en-US"/>
          </a:p>
        </p:txBody>
      </p:sp>
    </p:spTree>
    <p:extLst>
      <p:ext uri="{BB962C8B-B14F-4D97-AF65-F5344CB8AC3E}">
        <p14:creationId xmlns:p14="http://schemas.microsoft.com/office/powerpoint/2010/main" val="799295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B37B-BB0E-50E8-AC48-16B59445E5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0380E-C0B1-E861-4448-DF0EA031C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7C61C-34A5-BEBC-FAE4-3F11F2C1EC28}"/>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5" name="Footer Placeholder 4">
            <a:extLst>
              <a:ext uri="{FF2B5EF4-FFF2-40B4-BE49-F238E27FC236}">
                <a16:creationId xmlns:a16="http://schemas.microsoft.com/office/drawing/2014/main" id="{4219B273-037F-5976-E9A6-E78F794D6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DDBA2-CA26-E103-59ED-F3F13E06B9DB}"/>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773854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451B-E184-9BE0-BD8A-588A0CF89D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C7C41-28B4-8705-9985-641DD25B3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15860-D01E-D22D-3DD8-AF6B51D8020E}"/>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5" name="Footer Placeholder 4">
            <a:extLst>
              <a:ext uri="{FF2B5EF4-FFF2-40B4-BE49-F238E27FC236}">
                <a16:creationId xmlns:a16="http://schemas.microsoft.com/office/drawing/2014/main" id="{209CF0AF-000F-F9AE-75BE-4DC4EDE5F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AD81C-75BF-CA1D-7944-3A19440E9EB5}"/>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902614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CF85E-904C-9163-D7D2-E6FB1C81AE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8A6935-2A98-5908-577E-F9608824F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07FE9-D800-1EA2-EF9E-9F7CF65628DC}"/>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5" name="Footer Placeholder 4">
            <a:extLst>
              <a:ext uri="{FF2B5EF4-FFF2-40B4-BE49-F238E27FC236}">
                <a16:creationId xmlns:a16="http://schemas.microsoft.com/office/drawing/2014/main" id="{111341AC-BB42-7115-D1B2-89FA56A14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FA8BE-EF6D-0A05-9E04-C9B83417C399}"/>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78388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4B2F-1FA3-9A61-DAE9-265B8DE41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7EC6D-DA6B-6D13-07D8-1511B38C95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AFB2D-E93A-1E6F-E428-A04E00A16898}"/>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5" name="Footer Placeholder 4">
            <a:extLst>
              <a:ext uri="{FF2B5EF4-FFF2-40B4-BE49-F238E27FC236}">
                <a16:creationId xmlns:a16="http://schemas.microsoft.com/office/drawing/2014/main" id="{01EBDFC6-CFF0-3B1A-AAE4-6FBE2D386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35D1D-85D6-323E-504C-CB16224E92DE}"/>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1498348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478-B2A5-3064-2EB2-ABCAEDAE1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50BE27-1AAE-5FC2-B2D9-99187A5320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F01F40-D286-A88D-96B9-CD0351DB975A}"/>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5" name="Footer Placeholder 4">
            <a:extLst>
              <a:ext uri="{FF2B5EF4-FFF2-40B4-BE49-F238E27FC236}">
                <a16:creationId xmlns:a16="http://schemas.microsoft.com/office/drawing/2014/main" id="{BA5E451D-7D56-1093-60CA-0EDEC50E5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D665D-5266-8375-9F36-AADEB1908902}"/>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61803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F167-D1B4-B6E2-9116-5FD9AD8D9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EF914-3DAC-ADFF-3F86-BCB985700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77E0EE-1634-E1CB-13BE-33D762B305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5D0A3D-2DFD-B672-C36B-1DA5E7C4D661}"/>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6" name="Footer Placeholder 5">
            <a:extLst>
              <a:ext uri="{FF2B5EF4-FFF2-40B4-BE49-F238E27FC236}">
                <a16:creationId xmlns:a16="http://schemas.microsoft.com/office/drawing/2014/main" id="{D781B96C-2DB7-9F75-F3A9-B81D977BC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F9231-D21A-4B61-0DA3-A9590836E59D}"/>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483741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3EB-223D-8EE9-7B51-B26F69D3C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631EF9-AA37-C4D3-AD29-D485C09919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6E0255-10E3-79F0-CD93-A53149F65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02E4A4-4EE2-89FD-4981-E2EB4FDD38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6FA1A0-CADA-833B-8CAC-79E67E8856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CF5020-66D9-858D-FBBA-DA4527368BDA}"/>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8" name="Footer Placeholder 7">
            <a:extLst>
              <a:ext uri="{FF2B5EF4-FFF2-40B4-BE49-F238E27FC236}">
                <a16:creationId xmlns:a16="http://schemas.microsoft.com/office/drawing/2014/main" id="{C435122B-3582-2F81-6BAC-1C8A41C7CE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4B6555-1772-FC5F-38BD-E622135C25FD}"/>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25915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6277-7F51-CEFA-AA88-1208BB69DE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FA2158-5B54-B9D4-9E8B-1F21AC8A6DF8}"/>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4" name="Footer Placeholder 3">
            <a:extLst>
              <a:ext uri="{FF2B5EF4-FFF2-40B4-BE49-F238E27FC236}">
                <a16:creationId xmlns:a16="http://schemas.microsoft.com/office/drawing/2014/main" id="{6E85EE02-3F2D-6A59-E815-4BCE916E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8A577B-C201-1F1C-52CE-A9A147C69D7A}"/>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140966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CD608-E16C-0BB7-C9F3-FB8A77455EC2}"/>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3" name="Footer Placeholder 2">
            <a:extLst>
              <a:ext uri="{FF2B5EF4-FFF2-40B4-BE49-F238E27FC236}">
                <a16:creationId xmlns:a16="http://schemas.microsoft.com/office/drawing/2014/main" id="{AA6A0080-ADBA-D01C-FF41-C112F3F129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A80F64-93FD-694C-958A-7ACD4D8E82EB}"/>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64772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20DE-77BA-5C5A-374A-1DF440859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DF7868-D94E-7E0D-5AD4-E99F2DE8D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F0B71F-34EB-06B6-E822-6CFE99627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30760-A084-D4B1-17E7-2B808EB43161}"/>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6" name="Footer Placeholder 5">
            <a:extLst>
              <a:ext uri="{FF2B5EF4-FFF2-40B4-BE49-F238E27FC236}">
                <a16:creationId xmlns:a16="http://schemas.microsoft.com/office/drawing/2014/main" id="{424DFA7D-1877-09EC-8EDA-690722D2D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FBE8B-567E-4421-C4C2-82556F7F665C}"/>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425706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FC6D-2BCA-7A88-ECAA-53BBCBD5BA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F7D2FB-49F6-28EA-3809-8133CD1B91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3C0860-330D-EC50-1603-44EC046FA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2E7D8-F6E2-9739-5C2B-283C4AF9DE59}"/>
              </a:ext>
            </a:extLst>
          </p:cNvPr>
          <p:cNvSpPr>
            <a:spLocks noGrp="1"/>
          </p:cNvSpPr>
          <p:nvPr>
            <p:ph type="dt" sz="half" idx="10"/>
          </p:nvPr>
        </p:nvSpPr>
        <p:spPr/>
        <p:txBody>
          <a:bodyPr/>
          <a:lstStyle/>
          <a:p>
            <a:fld id="{1FE5DFD5-676A-4699-B950-D75490DCF1BD}" type="datetimeFigureOut">
              <a:rPr lang="en-US" smtClean="0"/>
              <a:t>12/6/2025</a:t>
            </a:fld>
            <a:endParaRPr lang="en-US"/>
          </a:p>
        </p:txBody>
      </p:sp>
      <p:sp>
        <p:nvSpPr>
          <p:cNvPr id="6" name="Footer Placeholder 5">
            <a:extLst>
              <a:ext uri="{FF2B5EF4-FFF2-40B4-BE49-F238E27FC236}">
                <a16:creationId xmlns:a16="http://schemas.microsoft.com/office/drawing/2014/main" id="{0D983B0B-FE35-86C0-E00D-7E1837BBB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1ED0B-26DD-F8B6-9964-EF529635131E}"/>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9858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8F61E-8414-FF2C-FAED-0E27D74A1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740B73-69CC-2221-84CA-0CB849750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862B4-8B84-87A5-9346-E4E1DF046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E5DFD5-676A-4699-B950-D75490DCF1BD}" type="datetimeFigureOut">
              <a:rPr lang="en-US" smtClean="0"/>
              <a:t>12/6/2025</a:t>
            </a:fld>
            <a:endParaRPr lang="en-US"/>
          </a:p>
        </p:txBody>
      </p:sp>
      <p:sp>
        <p:nvSpPr>
          <p:cNvPr id="5" name="Footer Placeholder 4">
            <a:extLst>
              <a:ext uri="{FF2B5EF4-FFF2-40B4-BE49-F238E27FC236}">
                <a16:creationId xmlns:a16="http://schemas.microsoft.com/office/drawing/2014/main" id="{7AB128BF-00BB-0ABE-C347-2A7C1722D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6CB4E0-49C9-E786-24CF-F505FF594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736CEF-0C20-47D4-9AEF-0BB531B4E09B}" type="slidenum">
              <a:rPr lang="en-US" smtClean="0"/>
              <a:t>‹#›</a:t>
            </a:fld>
            <a:endParaRPr lang="en-US"/>
          </a:p>
        </p:txBody>
      </p:sp>
    </p:spTree>
    <p:extLst>
      <p:ext uri="{BB962C8B-B14F-4D97-AF65-F5344CB8AC3E}">
        <p14:creationId xmlns:p14="http://schemas.microsoft.com/office/powerpoint/2010/main" val="115381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5FDA-FDA1-2BC8-4C65-066382D2DDF6}"/>
              </a:ext>
            </a:extLst>
          </p:cNvPr>
          <p:cNvSpPr>
            <a:spLocks noGrp="1"/>
          </p:cNvSpPr>
          <p:nvPr>
            <p:ph type="ctrTitle"/>
          </p:nvPr>
        </p:nvSpPr>
        <p:spPr/>
        <p:txBody>
          <a:bodyPr/>
          <a:lstStyle/>
          <a:p>
            <a:r>
              <a:rPr lang="en-US" dirty="0"/>
              <a:t>Youth Risk Behavior Survey Analysis</a:t>
            </a:r>
          </a:p>
        </p:txBody>
      </p:sp>
      <p:sp>
        <p:nvSpPr>
          <p:cNvPr id="3" name="Subtitle 2">
            <a:extLst>
              <a:ext uri="{FF2B5EF4-FFF2-40B4-BE49-F238E27FC236}">
                <a16:creationId xmlns:a16="http://schemas.microsoft.com/office/drawing/2014/main" id="{4AB3012E-9E41-1E93-800B-82983C65FF9E}"/>
              </a:ext>
            </a:extLst>
          </p:cNvPr>
          <p:cNvSpPr>
            <a:spLocks noGrp="1"/>
          </p:cNvSpPr>
          <p:nvPr>
            <p:ph type="subTitle" idx="1"/>
          </p:nvPr>
        </p:nvSpPr>
        <p:spPr/>
        <p:txBody>
          <a:bodyPr>
            <a:normAutofit fontScale="85000" lnSpcReduction="20000"/>
          </a:bodyPr>
          <a:lstStyle/>
          <a:p>
            <a:r>
              <a:rPr lang="en-US" dirty="0"/>
              <a:t>Does increased or inappropriate use of Social Media influence the behavior of teens?</a:t>
            </a:r>
          </a:p>
          <a:p>
            <a:endParaRPr lang="en-US" dirty="0"/>
          </a:p>
          <a:p>
            <a:endParaRPr lang="en-US" dirty="0"/>
          </a:p>
          <a:p>
            <a:r>
              <a:rPr lang="en-US" dirty="0"/>
              <a:t>Harold, Brian, Seth, Michael</a:t>
            </a:r>
          </a:p>
        </p:txBody>
      </p:sp>
    </p:spTree>
    <p:extLst>
      <p:ext uri="{BB962C8B-B14F-4D97-AF65-F5344CB8AC3E}">
        <p14:creationId xmlns:p14="http://schemas.microsoft.com/office/powerpoint/2010/main" val="2258182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6857-F118-9D52-2864-8D0A0A72F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3D9BA-C526-F067-543F-29D975A730A9}"/>
              </a:ext>
            </a:extLst>
          </p:cNvPr>
          <p:cNvSpPr>
            <a:spLocks noGrp="1"/>
          </p:cNvSpPr>
          <p:nvPr>
            <p:ph type="title"/>
          </p:nvPr>
        </p:nvSpPr>
        <p:spPr>
          <a:xfrm>
            <a:off x="451945" y="17216"/>
            <a:ext cx="10515600" cy="1325563"/>
          </a:xfrm>
        </p:spPr>
        <p:txBody>
          <a:bodyPr/>
          <a:lstStyle/>
          <a:p>
            <a:r>
              <a:rPr lang="en-US" dirty="0"/>
              <a:t>Vape Use</a:t>
            </a:r>
          </a:p>
        </p:txBody>
      </p:sp>
      <p:sp>
        <p:nvSpPr>
          <p:cNvPr id="3" name="Content Placeholder 2">
            <a:extLst>
              <a:ext uri="{FF2B5EF4-FFF2-40B4-BE49-F238E27FC236}">
                <a16:creationId xmlns:a16="http://schemas.microsoft.com/office/drawing/2014/main" id="{71FC3DC5-2D69-5C88-9E05-A688B2EC83C1}"/>
              </a:ext>
            </a:extLst>
          </p:cNvPr>
          <p:cNvSpPr>
            <a:spLocks noGrp="1"/>
          </p:cNvSpPr>
          <p:nvPr>
            <p:ph idx="1"/>
          </p:nvPr>
        </p:nvSpPr>
        <p:spPr>
          <a:xfrm>
            <a:off x="6947339" y="679998"/>
            <a:ext cx="5065986"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.157</a:t>
            </a:r>
          </a:p>
          <a:p>
            <a:pPr marL="0" indent="0">
              <a:buNone/>
            </a:pPr>
            <a:endParaRPr lang="en-US" b="1" dirty="0"/>
          </a:p>
          <a:p>
            <a:pPr marL="0" indent="0">
              <a:buNone/>
            </a:pPr>
            <a:r>
              <a:rPr lang="en-US" dirty="0"/>
              <a:t>"The 95% Confidence Interval for this effect is </a:t>
            </a:r>
            <a:r>
              <a:rPr lang="en-US" b="1" dirty="0"/>
              <a:t>.128 </a:t>
            </a:r>
            <a:r>
              <a:rPr lang="en-US" dirty="0"/>
              <a:t>- </a:t>
            </a:r>
            <a:r>
              <a:rPr lang="en-US" b="1" dirty="0"/>
              <a:t>.186.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1.41071e-15 </a:t>
            </a:r>
            <a:r>
              <a:rPr lang="en-US" dirty="0"/>
              <a:t>(p &lt; .05). Therefore, we reject the null hypothesis.</a:t>
            </a:r>
          </a:p>
          <a:p>
            <a:pPr marL="0" indent="0">
              <a:buNone/>
            </a:pPr>
            <a:endParaRPr lang="en-US" dirty="0"/>
          </a:p>
          <a:p>
            <a:pPr marL="0" indent="0">
              <a:buNone/>
            </a:pPr>
            <a:r>
              <a:rPr lang="en-US" dirty="0"/>
              <a:t>Increased Social Media use does have an effect on increased vape use for teens. </a:t>
            </a:r>
          </a:p>
        </p:txBody>
      </p:sp>
      <p:sp>
        <p:nvSpPr>
          <p:cNvPr id="13" name="TextBox 12">
            <a:extLst>
              <a:ext uri="{FF2B5EF4-FFF2-40B4-BE49-F238E27FC236}">
                <a16:creationId xmlns:a16="http://schemas.microsoft.com/office/drawing/2014/main" id="{56EF1682-CAF7-B432-97BE-4137A2A77D2F}"/>
              </a:ext>
            </a:extLst>
          </p:cNvPr>
          <p:cNvSpPr txBox="1"/>
          <p:nvPr/>
        </p:nvSpPr>
        <p:spPr>
          <a:xfrm>
            <a:off x="178676" y="1052945"/>
            <a:ext cx="6611273" cy="1496291"/>
          </a:xfrm>
          <a:prstGeom prst="rect">
            <a:avLst/>
          </a:prstGeom>
          <a:noFill/>
        </p:spPr>
        <p:txBody>
          <a:bodyPr wrap="square" rtlCol="0">
            <a:spAutoFit/>
          </a:bodyPr>
          <a:lstStyle/>
          <a:p>
            <a:r>
              <a:rPr lang="en-US" b="1" dirty="0"/>
              <a:t>H</a:t>
            </a:r>
            <a:r>
              <a:rPr lang="en-US" sz="1050" b="1" dirty="0"/>
              <a:t>0</a:t>
            </a:r>
            <a:r>
              <a:rPr lang="en-US" b="1" dirty="0"/>
              <a:t>: </a:t>
            </a:r>
            <a:r>
              <a:rPr lang="en-US" dirty="0"/>
              <a:t>Prevalence of vape use is consistent across social media use frequencies </a:t>
            </a:r>
            <a:r>
              <a:rPr lang="en-US" b="1" dirty="0"/>
              <a:t>(</a:t>
            </a:r>
            <a:r>
              <a:rPr lang="el-GR" b="1" dirty="0"/>
              <a:t>β</a:t>
            </a:r>
            <a:r>
              <a:rPr lang="en-US" b="1" dirty="0"/>
              <a:t> = 0). </a:t>
            </a:r>
            <a:r>
              <a:rPr lang="en-US" dirty="0"/>
              <a:t> </a:t>
            </a:r>
          </a:p>
          <a:p>
            <a:r>
              <a:rPr lang="en-US" b="1" dirty="0"/>
              <a:t>H</a:t>
            </a:r>
            <a:r>
              <a:rPr lang="en-US" sz="1050" b="1" dirty="0"/>
              <a:t>A</a:t>
            </a:r>
            <a:r>
              <a:rPr lang="en-US" b="1" dirty="0"/>
              <a:t>: </a:t>
            </a:r>
            <a:r>
              <a:rPr lang="en-US" dirty="0"/>
              <a:t>Prevalence of vape use changes in relationship with social media use frequency </a:t>
            </a:r>
            <a:r>
              <a:rPr lang="en-US" b="1" dirty="0"/>
              <a:t>(</a:t>
            </a:r>
            <a:r>
              <a:rPr lang="el-GR" b="1" dirty="0"/>
              <a:t>β </a:t>
            </a:r>
            <a:r>
              <a:rPr lang="en-US" b="1" dirty="0"/>
              <a:t>≠ 0).</a:t>
            </a:r>
            <a:endParaRPr lang="en-US" dirty="0"/>
          </a:p>
          <a:p>
            <a:endParaRPr lang="en-US" dirty="0"/>
          </a:p>
        </p:txBody>
      </p:sp>
      <p:pic>
        <p:nvPicPr>
          <p:cNvPr id="5" name="Picture 4" descr="A graph with numbers and a red line&#10;&#10;AI-generated content may be incorrect.">
            <a:extLst>
              <a:ext uri="{FF2B5EF4-FFF2-40B4-BE49-F238E27FC236}">
                <a16:creationId xmlns:a16="http://schemas.microsoft.com/office/drawing/2014/main" id="{635DB49F-19B6-31DD-8BE2-8538FBA5E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378508"/>
            <a:ext cx="6582694" cy="4020111"/>
          </a:xfrm>
          <a:prstGeom prst="rect">
            <a:avLst/>
          </a:prstGeom>
        </p:spPr>
      </p:pic>
    </p:spTree>
    <p:extLst>
      <p:ext uri="{BB962C8B-B14F-4D97-AF65-F5344CB8AC3E}">
        <p14:creationId xmlns:p14="http://schemas.microsoft.com/office/powerpoint/2010/main" val="489972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C92C-7F35-8601-B18E-EFDC7D0DDED3}"/>
              </a:ext>
            </a:extLst>
          </p:cNvPr>
          <p:cNvSpPr>
            <a:spLocks noGrp="1"/>
          </p:cNvSpPr>
          <p:nvPr>
            <p:ph type="title"/>
          </p:nvPr>
        </p:nvSpPr>
        <p:spPr>
          <a:xfrm>
            <a:off x="451945" y="17216"/>
            <a:ext cx="10515600" cy="1325563"/>
          </a:xfrm>
        </p:spPr>
        <p:txBody>
          <a:bodyPr/>
          <a:lstStyle/>
          <a:p>
            <a:r>
              <a:rPr lang="en-US" dirty="0"/>
              <a:t>Alcohol Use</a:t>
            </a:r>
          </a:p>
        </p:txBody>
      </p:sp>
      <p:sp>
        <p:nvSpPr>
          <p:cNvPr id="3" name="Content Placeholder 2">
            <a:extLst>
              <a:ext uri="{FF2B5EF4-FFF2-40B4-BE49-F238E27FC236}">
                <a16:creationId xmlns:a16="http://schemas.microsoft.com/office/drawing/2014/main" id="{83152E49-7BA6-21A6-6A5C-7E7D91A51061}"/>
              </a:ext>
            </a:extLst>
          </p:cNvPr>
          <p:cNvSpPr>
            <a:spLocks noGrp="1"/>
          </p:cNvSpPr>
          <p:nvPr>
            <p:ph idx="1"/>
          </p:nvPr>
        </p:nvSpPr>
        <p:spPr>
          <a:xfrm>
            <a:off x="6915807" y="679998"/>
            <a:ext cx="5097517"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.062</a:t>
            </a:r>
          </a:p>
          <a:p>
            <a:pPr marL="0" indent="0">
              <a:buNone/>
            </a:pPr>
            <a:endParaRPr lang="en-US" b="1" dirty="0"/>
          </a:p>
          <a:p>
            <a:pPr marL="0" indent="0">
              <a:buNone/>
            </a:pPr>
            <a:r>
              <a:rPr lang="en-US" dirty="0"/>
              <a:t>"The 95% Confidence Interval for this effect is </a:t>
            </a:r>
            <a:r>
              <a:rPr lang="en-US" b="1" dirty="0"/>
              <a:t>.036 </a:t>
            </a:r>
            <a:r>
              <a:rPr lang="en-US" dirty="0"/>
              <a:t>- </a:t>
            </a:r>
            <a:r>
              <a:rPr lang="en-US" b="1" dirty="0"/>
              <a:t>.088.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0.0000124 </a:t>
            </a:r>
            <a:r>
              <a:rPr lang="en-US" dirty="0"/>
              <a:t>(p &lt; .05). Therefore, we reject the null hypothesis.</a:t>
            </a:r>
          </a:p>
          <a:p>
            <a:pPr marL="0" indent="0">
              <a:buNone/>
            </a:pPr>
            <a:endParaRPr lang="en-US" dirty="0"/>
          </a:p>
          <a:p>
            <a:pPr marL="0" indent="0">
              <a:buNone/>
            </a:pPr>
            <a:r>
              <a:rPr lang="en-US" dirty="0"/>
              <a:t>Increased Social Media use does have an effect on increased Alcohol use for teens. </a:t>
            </a:r>
          </a:p>
        </p:txBody>
      </p:sp>
      <p:pic>
        <p:nvPicPr>
          <p:cNvPr id="11" name="Picture 10" descr="A screenshot of a graph&#10;&#10;AI-generated content may be incorrect.">
            <a:extLst>
              <a:ext uri="{FF2B5EF4-FFF2-40B4-BE49-F238E27FC236}">
                <a16:creationId xmlns:a16="http://schemas.microsoft.com/office/drawing/2014/main" id="{8226D5EA-A02A-9F3F-6FF1-BB2B0C208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692664"/>
            <a:ext cx="6611273" cy="4058216"/>
          </a:xfrm>
          <a:prstGeom prst="rect">
            <a:avLst/>
          </a:prstGeom>
        </p:spPr>
      </p:pic>
      <p:sp>
        <p:nvSpPr>
          <p:cNvPr id="13" name="TextBox 12">
            <a:extLst>
              <a:ext uri="{FF2B5EF4-FFF2-40B4-BE49-F238E27FC236}">
                <a16:creationId xmlns:a16="http://schemas.microsoft.com/office/drawing/2014/main" id="{7A2529DB-9B93-A723-F8CF-2FCF31D4EA08}"/>
              </a:ext>
            </a:extLst>
          </p:cNvPr>
          <p:cNvSpPr txBox="1"/>
          <p:nvPr/>
        </p:nvSpPr>
        <p:spPr>
          <a:xfrm>
            <a:off x="178676" y="1052945"/>
            <a:ext cx="6611273" cy="1496291"/>
          </a:xfrm>
          <a:prstGeom prst="rect">
            <a:avLst/>
          </a:prstGeom>
          <a:noFill/>
        </p:spPr>
        <p:txBody>
          <a:bodyPr wrap="square" rtlCol="0">
            <a:spAutoFit/>
          </a:bodyPr>
          <a:lstStyle/>
          <a:p>
            <a:r>
              <a:rPr lang="en-US" b="1" dirty="0"/>
              <a:t>H</a:t>
            </a:r>
            <a:r>
              <a:rPr lang="en-US" sz="1050" b="1" dirty="0"/>
              <a:t>0</a:t>
            </a:r>
            <a:r>
              <a:rPr lang="en-US" b="1" dirty="0"/>
              <a:t>: </a:t>
            </a:r>
            <a:r>
              <a:rPr lang="en-US" dirty="0"/>
              <a:t>Prevalence of alcohol use is consistent across social media use frequencies </a:t>
            </a:r>
            <a:r>
              <a:rPr lang="en-US" b="1" dirty="0"/>
              <a:t>(</a:t>
            </a:r>
            <a:r>
              <a:rPr lang="el-GR" b="1" dirty="0"/>
              <a:t>β</a:t>
            </a:r>
            <a:r>
              <a:rPr lang="en-US" b="1" dirty="0"/>
              <a:t> = 0). </a:t>
            </a:r>
          </a:p>
          <a:p>
            <a:r>
              <a:rPr lang="en-US" b="1" dirty="0"/>
              <a:t>H</a:t>
            </a:r>
            <a:r>
              <a:rPr lang="en-US" sz="1050" b="1" dirty="0"/>
              <a:t>A</a:t>
            </a:r>
            <a:r>
              <a:rPr lang="en-US" b="1" dirty="0"/>
              <a:t>: </a:t>
            </a:r>
            <a:r>
              <a:rPr lang="en-US" dirty="0"/>
              <a:t>Prevalence of alcohol use changes in relationship with social media use frequency </a:t>
            </a:r>
            <a:r>
              <a:rPr lang="en-US" b="1" dirty="0"/>
              <a:t>(</a:t>
            </a:r>
            <a:r>
              <a:rPr lang="el-GR" b="1" dirty="0"/>
              <a:t>β </a:t>
            </a:r>
            <a:r>
              <a:rPr lang="en-US" b="1" dirty="0"/>
              <a:t>≠ 0).</a:t>
            </a:r>
          </a:p>
          <a:p>
            <a:endParaRPr lang="en-US" dirty="0"/>
          </a:p>
        </p:txBody>
      </p:sp>
    </p:spTree>
    <p:extLst>
      <p:ext uri="{BB962C8B-B14F-4D97-AF65-F5344CB8AC3E}">
        <p14:creationId xmlns:p14="http://schemas.microsoft.com/office/powerpoint/2010/main" val="222407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94960-B8E7-CB54-0F12-F11D87352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912E5-915A-3060-828A-E76595F904C0}"/>
              </a:ext>
            </a:extLst>
          </p:cNvPr>
          <p:cNvSpPr>
            <a:spLocks noGrp="1"/>
          </p:cNvSpPr>
          <p:nvPr>
            <p:ph type="title"/>
          </p:nvPr>
        </p:nvSpPr>
        <p:spPr>
          <a:xfrm>
            <a:off x="451945" y="17216"/>
            <a:ext cx="10515600" cy="1325563"/>
          </a:xfrm>
        </p:spPr>
        <p:txBody>
          <a:bodyPr/>
          <a:lstStyle/>
          <a:p>
            <a:r>
              <a:rPr lang="en-US" dirty="0"/>
              <a:t>Current Mental Health</a:t>
            </a:r>
          </a:p>
        </p:txBody>
      </p:sp>
      <p:sp>
        <p:nvSpPr>
          <p:cNvPr id="3" name="Content Placeholder 2">
            <a:extLst>
              <a:ext uri="{FF2B5EF4-FFF2-40B4-BE49-F238E27FC236}">
                <a16:creationId xmlns:a16="http://schemas.microsoft.com/office/drawing/2014/main" id="{40D13428-383C-36C3-1647-F09DE54653EB}"/>
              </a:ext>
            </a:extLst>
          </p:cNvPr>
          <p:cNvSpPr>
            <a:spLocks noGrp="1"/>
          </p:cNvSpPr>
          <p:nvPr>
            <p:ph idx="1"/>
          </p:nvPr>
        </p:nvSpPr>
        <p:spPr>
          <a:xfrm>
            <a:off x="6915807" y="679998"/>
            <a:ext cx="5097517"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.121</a:t>
            </a:r>
          </a:p>
          <a:p>
            <a:pPr marL="0" indent="0">
              <a:buNone/>
            </a:pPr>
            <a:endParaRPr lang="en-US" b="1" dirty="0"/>
          </a:p>
          <a:p>
            <a:pPr marL="0" indent="0">
              <a:buNone/>
            </a:pPr>
            <a:r>
              <a:rPr lang="en-US" dirty="0"/>
              <a:t>"The 95% Confidence Interval for this effect is </a:t>
            </a:r>
            <a:r>
              <a:rPr lang="en-US" b="1" dirty="0"/>
              <a:t>.071 </a:t>
            </a:r>
            <a:r>
              <a:rPr lang="en-US" dirty="0"/>
              <a:t>- </a:t>
            </a:r>
            <a:r>
              <a:rPr lang="en-US" b="1" dirty="0"/>
              <a:t>.171.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9.974209e-06 </a:t>
            </a:r>
            <a:r>
              <a:rPr lang="en-US" dirty="0"/>
              <a:t>(p &lt; .05). Therefore, we reject the null hypothesis.</a:t>
            </a:r>
          </a:p>
          <a:p>
            <a:pPr marL="0" indent="0">
              <a:buNone/>
            </a:pPr>
            <a:endParaRPr lang="en-US" dirty="0"/>
          </a:p>
          <a:p>
            <a:pPr marL="0" indent="0">
              <a:buNone/>
            </a:pPr>
            <a:r>
              <a:rPr lang="en-US" dirty="0"/>
              <a:t>Increased Social Media use does have an effect on mental health for teens. </a:t>
            </a:r>
          </a:p>
        </p:txBody>
      </p:sp>
      <p:sp>
        <p:nvSpPr>
          <p:cNvPr id="13" name="TextBox 12">
            <a:extLst>
              <a:ext uri="{FF2B5EF4-FFF2-40B4-BE49-F238E27FC236}">
                <a16:creationId xmlns:a16="http://schemas.microsoft.com/office/drawing/2014/main" id="{E0F68826-86E0-B22D-F901-B6D43791AE81}"/>
              </a:ext>
            </a:extLst>
          </p:cNvPr>
          <p:cNvSpPr txBox="1"/>
          <p:nvPr/>
        </p:nvSpPr>
        <p:spPr>
          <a:xfrm>
            <a:off x="178676" y="1052945"/>
            <a:ext cx="6611273" cy="1200329"/>
          </a:xfrm>
          <a:prstGeom prst="rect">
            <a:avLst/>
          </a:prstGeom>
          <a:noFill/>
        </p:spPr>
        <p:txBody>
          <a:bodyPr wrap="square" rtlCol="0">
            <a:spAutoFit/>
          </a:bodyPr>
          <a:lstStyle/>
          <a:p>
            <a:r>
              <a:rPr lang="en-US" b="1" dirty="0"/>
              <a:t>H</a:t>
            </a:r>
            <a:r>
              <a:rPr lang="en-US" sz="1050" b="1" dirty="0"/>
              <a:t>0</a:t>
            </a:r>
            <a:r>
              <a:rPr lang="en-US" b="1" dirty="0"/>
              <a:t>: </a:t>
            </a:r>
            <a:r>
              <a:rPr lang="en-US" dirty="0"/>
              <a:t>Mental Health is consistent across social media use frequencies </a:t>
            </a:r>
            <a:r>
              <a:rPr lang="en-US" b="1" dirty="0"/>
              <a:t>(</a:t>
            </a:r>
            <a:r>
              <a:rPr lang="el-GR" b="1" dirty="0"/>
              <a:t>β</a:t>
            </a:r>
            <a:r>
              <a:rPr lang="en-US" b="1" dirty="0"/>
              <a:t> = 0). </a:t>
            </a:r>
          </a:p>
          <a:p>
            <a:r>
              <a:rPr lang="en-US" b="1" dirty="0"/>
              <a:t>H</a:t>
            </a:r>
            <a:r>
              <a:rPr lang="en-US" sz="1050" b="1" dirty="0"/>
              <a:t>A</a:t>
            </a:r>
            <a:r>
              <a:rPr lang="en-US" b="1" dirty="0"/>
              <a:t>: </a:t>
            </a:r>
            <a:r>
              <a:rPr lang="en-US" dirty="0"/>
              <a:t>Mental health changes in relationship with social media use frequency </a:t>
            </a:r>
            <a:r>
              <a:rPr lang="en-US" b="1" dirty="0"/>
              <a:t>(</a:t>
            </a:r>
            <a:r>
              <a:rPr lang="el-GR" b="1" dirty="0"/>
              <a:t>β </a:t>
            </a:r>
            <a:r>
              <a:rPr lang="en-US" b="1" dirty="0"/>
              <a:t>≠ 0).</a:t>
            </a:r>
            <a:endParaRPr lang="en-US" dirty="0"/>
          </a:p>
        </p:txBody>
      </p:sp>
      <p:pic>
        <p:nvPicPr>
          <p:cNvPr id="5" name="Picture 4" descr="A graph with numbers and a red line&#10;&#10;AI-generated content may be incorrect.">
            <a:extLst>
              <a:ext uri="{FF2B5EF4-FFF2-40B4-BE49-F238E27FC236}">
                <a16:creationId xmlns:a16="http://schemas.microsoft.com/office/drawing/2014/main" id="{C1075904-A74F-3192-6912-AC7E4AFC8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55" y="2444198"/>
            <a:ext cx="6582694" cy="4048690"/>
          </a:xfrm>
          <a:prstGeom prst="rect">
            <a:avLst/>
          </a:prstGeom>
        </p:spPr>
      </p:pic>
    </p:spTree>
    <p:extLst>
      <p:ext uri="{BB962C8B-B14F-4D97-AF65-F5344CB8AC3E}">
        <p14:creationId xmlns:p14="http://schemas.microsoft.com/office/powerpoint/2010/main" val="129673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F4E1-C191-29D5-C9F5-677F2CA06B2E}"/>
              </a:ext>
            </a:extLst>
          </p:cNvPr>
          <p:cNvSpPr>
            <a:spLocks noGrp="1"/>
          </p:cNvSpPr>
          <p:nvPr>
            <p:ph type="title"/>
          </p:nvPr>
        </p:nvSpPr>
        <p:spPr>
          <a:xfrm>
            <a:off x="197067" y="514705"/>
            <a:ext cx="6507742" cy="132054"/>
          </a:xfrm>
        </p:spPr>
        <p:txBody>
          <a:bodyPr>
            <a:noAutofit/>
          </a:bodyPr>
          <a:lstStyle/>
          <a:p>
            <a:r>
              <a:rPr lang="en-US" sz="2000" dirty="0"/>
              <a:t>Why linear regression isn’t always the most obvious indicator</a:t>
            </a:r>
            <a:br>
              <a:rPr lang="en-US" sz="3600" dirty="0"/>
            </a:br>
            <a:endParaRPr lang="en-US" sz="3600" dirty="0">
              <a:latin typeface="Abadi" panose="020F0502020204030204" pitchFamily="34" charset="0"/>
            </a:endParaRPr>
          </a:p>
        </p:txBody>
      </p:sp>
      <p:pic>
        <p:nvPicPr>
          <p:cNvPr id="5" name="Picture 4" descr="A graph with a line and a red dotted line&#10;&#10;AI-generated content may be incorrect.">
            <a:extLst>
              <a:ext uri="{FF2B5EF4-FFF2-40B4-BE49-F238E27FC236}">
                <a16:creationId xmlns:a16="http://schemas.microsoft.com/office/drawing/2014/main" id="{B0FCDC44-799D-E364-CD6C-A96691EAF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727" y="3617620"/>
            <a:ext cx="5108231" cy="3166808"/>
          </a:xfrm>
          <a:prstGeom prst="rect">
            <a:avLst/>
          </a:prstGeom>
        </p:spPr>
      </p:pic>
      <p:pic>
        <p:nvPicPr>
          <p:cNvPr id="7" name="Picture 6" descr="A graph with blue and red dots&#10;&#10;AI-generated content may be incorrect.">
            <a:extLst>
              <a:ext uri="{FF2B5EF4-FFF2-40B4-BE49-F238E27FC236}">
                <a16:creationId xmlns:a16="http://schemas.microsoft.com/office/drawing/2014/main" id="{56C74EF2-5694-CF1B-AB52-93608C4E0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727" y="365126"/>
            <a:ext cx="5144205" cy="3166808"/>
          </a:xfrm>
          <a:prstGeom prst="rect">
            <a:avLst/>
          </a:prstGeom>
        </p:spPr>
      </p:pic>
      <p:sp>
        <p:nvSpPr>
          <p:cNvPr id="8" name="TextBox 7">
            <a:extLst>
              <a:ext uri="{FF2B5EF4-FFF2-40B4-BE49-F238E27FC236}">
                <a16:creationId xmlns:a16="http://schemas.microsoft.com/office/drawing/2014/main" id="{8676FD23-DA77-F2CF-7405-0468835CCBCB}"/>
              </a:ext>
            </a:extLst>
          </p:cNvPr>
          <p:cNvSpPr txBox="1"/>
          <p:nvPr/>
        </p:nvSpPr>
        <p:spPr>
          <a:xfrm>
            <a:off x="341585" y="2812030"/>
            <a:ext cx="5791200" cy="3754874"/>
          </a:xfrm>
          <a:prstGeom prst="rect">
            <a:avLst/>
          </a:prstGeom>
          <a:noFill/>
        </p:spPr>
        <p:txBody>
          <a:bodyPr wrap="square" rtlCol="0">
            <a:spAutoFit/>
          </a:bodyPr>
          <a:lstStyle/>
          <a:p>
            <a:r>
              <a:rPr lang="en-US" sz="1400" b="1" dirty="0"/>
              <a:t>Hypothesis Test:</a:t>
            </a:r>
            <a:endParaRPr lang="en-US" sz="1400" dirty="0"/>
          </a:p>
          <a:p>
            <a:r>
              <a:rPr lang="en-US" sz="1400" dirty="0"/>
              <a:t>The regression yielded a slope coefficient </a:t>
            </a:r>
            <a:r>
              <a:rPr lang="el-GR" sz="1400" b="1" dirty="0"/>
              <a:t>β</a:t>
            </a:r>
            <a:r>
              <a:rPr lang="en-US" sz="1400" b="1" dirty="0"/>
              <a:t> </a:t>
            </a:r>
            <a:r>
              <a:rPr lang="en-US" sz="1400" dirty="0"/>
              <a:t>of </a:t>
            </a:r>
            <a:r>
              <a:rPr lang="en-US" sz="1400" b="1" dirty="0"/>
              <a:t>.00937. </a:t>
            </a:r>
            <a:r>
              <a:rPr lang="en-US" sz="1400" i="1" dirty="0">
                <a:highlight>
                  <a:srgbClr val="FFFF00"/>
                </a:highlight>
              </a:rPr>
              <a:t>This indicates that for every unit increase in social media frequency, the </a:t>
            </a:r>
            <a:r>
              <a:rPr lang="en-US" sz="1400" b="1" i="1" dirty="0">
                <a:highlight>
                  <a:srgbClr val="FFFF00"/>
                </a:highlight>
              </a:rPr>
              <a:t>probability</a:t>
            </a:r>
            <a:r>
              <a:rPr lang="en-US" sz="1400" dirty="0">
                <a:highlight>
                  <a:srgbClr val="FFFF00"/>
                </a:highlight>
              </a:rPr>
              <a:t> </a:t>
            </a:r>
            <a:r>
              <a:rPr lang="en-US" sz="1400" i="1" dirty="0">
                <a:highlight>
                  <a:srgbClr val="FFFF00"/>
                </a:highlight>
              </a:rPr>
              <a:t>of reporting sexual abuse increases by .934%, almost 1%.</a:t>
            </a:r>
            <a:endParaRPr lang="en-US" sz="1400" b="1" dirty="0">
              <a:highlight>
                <a:srgbClr val="FFFF00"/>
              </a:highlight>
            </a:endParaRPr>
          </a:p>
          <a:p>
            <a:endParaRPr lang="en-US" sz="1400" b="1" dirty="0"/>
          </a:p>
          <a:p>
            <a:r>
              <a:rPr lang="en-US" sz="1400" dirty="0"/>
              <a:t>"The 95% Confidence Interval for this effect is </a:t>
            </a:r>
            <a:r>
              <a:rPr lang="en-US" sz="1400" b="1" dirty="0"/>
              <a:t>.000573 </a:t>
            </a:r>
            <a:r>
              <a:rPr lang="en-US" sz="1400" dirty="0"/>
              <a:t>- </a:t>
            </a:r>
            <a:r>
              <a:rPr lang="en-US" sz="1400" b="1" dirty="0"/>
              <a:t>.01300. </a:t>
            </a:r>
            <a:r>
              <a:rPr lang="en-US" sz="1400" dirty="0"/>
              <a:t>We are 95% confident this range captures the true population slope. </a:t>
            </a:r>
            <a:endParaRPr lang="en-US" sz="1400" b="1" dirty="0"/>
          </a:p>
          <a:p>
            <a:endParaRPr lang="en-US" sz="1400" b="1" dirty="0"/>
          </a:p>
          <a:p>
            <a:r>
              <a:rPr lang="en-US" sz="1400" dirty="0"/>
              <a:t>Because this interval does not contain zero, the result is statistically significant.</a:t>
            </a:r>
          </a:p>
          <a:p>
            <a:endParaRPr lang="en-US" sz="1400" dirty="0"/>
          </a:p>
          <a:p>
            <a:r>
              <a:rPr lang="en-US" sz="1400" dirty="0"/>
              <a:t>The calculated p-value was </a:t>
            </a:r>
            <a:r>
              <a:rPr lang="en-US" sz="1400" b="1" dirty="0"/>
              <a:t>3.283548e-06 </a:t>
            </a:r>
            <a:r>
              <a:rPr lang="en-US" sz="1400" dirty="0"/>
              <a:t>(p &lt; .05). Therefore, we reject the null hypothesis.</a:t>
            </a:r>
          </a:p>
          <a:p>
            <a:endParaRPr lang="en-US" sz="1400" dirty="0"/>
          </a:p>
          <a:p>
            <a:r>
              <a:rPr lang="en-US" sz="1400" dirty="0"/>
              <a:t>Increased Social Media use </a:t>
            </a:r>
            <a:r>
              <a:rPr lang="en-US" sz="1400" b="1" dirty="0"/>
              <a:t>does</a:t>
            </a:r>
            <a:r>
              <a:rPr lang="en-US" sz="1400" dirty="0"/>
              <a:t> have an effect on increased sexual abuse for teens. </a:t>
            </a:r>
          </a:p>
          <a:p>
            <a:endParaRPr lang="en-US" sz="1400" dirty="0"/>
          </a:p>
        </p:txBody>
      </p:sp>
      <p:sp>
        <p:nvSpPr>
          <p:cNvPr id="9" name="TextBox 8">
            <a:extLst>
              <a:ext uri="{FF2B5EF4-FFF2-40B4-BE49-F238E27FC236}">
                <a16:creationId xmlns:a16="http://schemas.microsoft.com/office/drawing/2014/main" id="{8FDFE5F7-B55F-7F89-F3A8-C405D13CC8B4}"/>
              </a:ext>
            </a:extLst>
          </p:cNvPr>
          <p:cNvSpPr txBox="1"/>
          <p:nvPr/>
        </p:nvSpPr>
        <p:spPr>
          <a:xfrm>
            <a:off x="341585" y="1379323"/>
            <a:ext cx="5990897" cy="1754326"/>
          </a:xfrm>
          <a:prstGeom prst="rect">
            <a:avLst/>
          </a:prstGeom>
          <a:noFill/>
        </p:spPr>
        <p:txBody>
          <a:bodyPr wrap="square" rtlCol="0">
            <a:spAutoFit/>
          </a:bodyPr>
          <a:lstStyle/>
          <a:p>
            <a:r>
              <a:rPr lang="en-US" b="1" dirty="0"/>
              <a:t>H</a:t>
            </a:r>
            <a:r>
              <a:rPr lang="en-US" sz="1050" b="1" dirty="0"/>
              <a:t>0</a:t>
            </a:r>
            <a:r>
              <a:rPr lang="en-US" b="1" dirty="0"/>
              <a:t>: </a:t>
            </a:r>
            <a:r>
              <a:rPr lang="en-US" dirty="0"/>
              <a:t>Prevalence of Sexual Abuse is consistent across social media use frequencies </a:t>
            </a:r>
            <a:r>
              <a:rPr lang="en-US" b="1" dirty="0"/>
              <a:t>(</a:t>
            </a:r>
            <a:r>
              <a:rPr lang="el-GR" b="1" dirty="0"/>
              <a:t>β</a:t>
            </a:r>
            <a:r>
              <a:rPr lang="en-US" b="1" dirty="0"/>
              <a:t> = 0).</a:t>
            </a:r>
            <a:endParaRPr lang="en-US" dirty="0"/>
          </a:p>
          <a:p>
            <a:endParaRPr lang="en-US" dirty="0"/>
          </a:p>
          <a:p>
            <a:r>
              <a:rPr lang="en-US" b="1" dirty="0"/>
              <a:t>H</a:t>
            </a:r>
            <a:r>
              <a:rPr lang="en-US" sz="1050" b="1" dirty="0"/>
              <a:t>A</a:t>
            </a:r>
            <a:r>
              <a:rPr lang="en-US" b="1" dirty="0"/>
              <a:t>: </a:t>
            </a:r>
            <a:r>
              <a:rPr lang="en-US" dirty="0"/>
              <a:t>Prevalence of Sexual Abuse changes in relationship with social media use frequency </a:t>
            </a:r>
            <a:r>
              <a:rPr lang="en-US" b="1" dirty="0"/>
              <a:t>(</a:t>
            </a:r>
            <a:r>
              <a:rPr lang="el-GR" b="1" dirty="0"/>
              <a:t>β </a:t>
            </a:r>
            <a:r>
              <a:rPr lang="en-US" b="1" dirty="0"/>
              <a:t>≠ 0).</a:t>
            </a:r>
            <a:endParaRPr lang="en-US" dirty="0"/>
          </a:p>
          <a:p>
            <a:endParaRPr lang="en-US" dirty="0"/>
          </a:p>
        </p:txBody>
      </p:sp>
      <p:sp>
        <p:nvSpPr>
          <p:cNvPr id="15" name="TextBox 14">
            <a:extLst>
              <a:ext uri="{FF2B5EF4-FFF2-40B4-BE49-F238E27FC236}">
                <a16:creationId xmlns:a16="http://schemas.microsoft.com/office/drawing/2014/main" id="{CE50D97A-5514-2DBD-6838-706B1C72B8E4}"/>
              </a:ext>
            </a:extLst>
          </p:cNvPr>
          <p:cNvSpPr txBox="1"/>
          <p:nvPr/>
        </p:nvSpPr>
        <p:spPr>
          <a:xfrm>
            <a:off x="197067" y="646759"/>
            <a:ext cx="6718740" cy="584775"/>
          </a:xfrm>
          <a:prstGeom prst="rect">
            <a:avLst/>
          </a:prstGeom>
          <a:noFill/>
        </p:spPr>
        <p:txBody>
          <a:bodyPr wrap="square" rtlCol="0">
            <a:spAutoFit/>
          </a:bodyPr>
          <a:lstStyle/>
          <a:p>
            <a:r>
              <a:rPr lang="en-US" sz="3200" dirty="0">
                <a:latin typeface="+mj-lt"/>
              </a:rPr>
              <a:t>Likelihood of Reporting Sexual Abuse</a:t>
            </a:r>
          </a:p>
        </p:txBody>
      </p:sp>
    </p:spTree>
    <p:extLst>
      <p:ext uri="{BB962C8B-B14F-4D97-AF65-F5344CB8AC3E}">
        <p14:creationId xmlns:p14="http://schemas.microsoft.com/office/powerpoint/2010/main" val="2091125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98A7-6367-9F1D-1C74-91C7719E8D85}"/>
              </a:ext>
            </a:extLst>
          </p:cNvPr>
          <p:cNvSpPr>
            <a:spLocks noGrp="1"/>
          </p:cNvSpPr>
          <p:nvPr>
            <p:ph type="title"/>
          </p:nvPr>
        </p:nvSpPr>
        <p:spPr>
          <a:xfrm>
            <a:off x="589560" y="856180"/>
            <a:ext cx="5279408" cy="1128068"/>
          </a:xfrm>
        </p:spPr>
        <p:txBody>
          <a:bodyPr anchor="ctr">
            <a:normAutofit/>
          </a:bodyPr>
          <a:lstStyle/>
          <a:p>
            <a:r>
              <a:rPr lang="en-US" sz="4000"/>
              <a:t>Interacting Variable</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2B5094-32FF-DE98-5074-25CCD34B30CE}"/>
              </a:ext>
            </a:extLst>
          </p:cNvPr>
          <p:cNvSpPr>
            <a:spLocks noGrp="1"/>
          </p:cNvSpPr>
          <p:nvPr>
            <p:ph idx="1"/>
          </p:nvPr>
        </p:nvSpPr>
        <p:spPr>
          <a:xfrm>
            <a:off x="590719" y="2330505"/>
            <a:ext cx="5278066" cy="3979585"/>
          </a:xfrm>
        </p:spPr>
        <p:txBody>
          <a:bodyPr anchor="ctr">
            <a:normAutofit/>
          </a:bodyPr>
          <a:lstStyle/>
          <a:p>
            <a:pPr marL="0" indent="0">
              <a:buNone/>
            </a:pPr>
            <a:r>
              <a:rPr lang="en-US" sz="2000" b="1" dirty="0"/>
              <a:t>Age is an Accelerator, Not Just a Confounder</a:t>
            </a:r>
            <a:endParaRPr lang="en-US" sz="2000" dirty="0"/>
          </a:p>
          <a:p>
            <a:r>
              <a:rPr lang="en-US" sz="2000" b="1" dirty="0"/>
              <a:t>It’s not just "getting older":</a:t>
            </a:r>
            <a:r>
              <a:rPr lang="en-US" sz="2000" dirty="0"/>
              <a:t> If age were the only factor, the lines would be flat. They aren't.</a:t>
            </a:r>
          </a:p>
          <a:p>
            <a:r>
              <a:rPr lang="en-US" sz="2000" b="1" dirty="0"/>
              <a:t>The Interaction Effect:</a:t>
            </a:r>
            <a:r>
              <a:rPr lang="en-US" sz="2000" dirty="0"/>
              <a:t> Social Media predicts sexual activity for </a:t>
            </a:r>
            <a:r>
              <a:rPr lang="en-US" sz="2000" i="1" dirty="0"/>
              <a:t>all</a:t>
            </a:r>
            <a:r>
              <a:rPr lang="en-US" sz="2000" dirty="0"/>
              <a:t> age groups.</a:t>
            </a:r>
          </a:p>
          <a:p>
            <a:r>
              <a:rPr lang="en-US" sz="2000" b="1" dirty="0"/>
              <a:t>The difference is intensity:</a:t>
            </a:r>
            <a:r>
              <a:rPr lang="en-US" sz="2000" dirty="0"/>
              <a:t> For older teens (15+), Social Media acts as a </a:t>
            </a:r>
            <a:r>
              <a:rPr lang="en-US" sz="2000" b="1" dirty="0"/>
              <a:t>catalyst</a:t>
            </a:r>
            <a:r>
              <a:rPr lang="en-US" sz="2000" dirty="0"/>
              <a:t>, creating a much steeper rise in risk compared to younger teens.</a:t>
            </a: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 with different colored dots&#10;&#10;AI-generated content may be incorrect.">
            <a:extLst>
              <a:ext uri="{FF2B5EF4-FFF2-40B4-BE49-F238E27FC236}">
                <a16:creationId xmlns:a16="http://schemas.microsoft.com/office/drawing/2014/main" id="{42F584BD-4E92-A9EC-7868-EC5AF7FCE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012" y="581892"/>
            <a:ext cx="4112254"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chart&#10;&#10;AI-generated content may be incorrect.">
            <a:extLst>
              <a:ext uri="{FF2B5EF4-FFF2-40B4-BE49-F238E27FC236}">
                <a16:creationId xmlns:a16="http://schemas.microsoft.com/office/drawing/2014/main" id="{B736A209-3AB6-3A2A-A9D5-7817FF868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438" y="3707894"/>
            <a:ext cx="4095538" cy="2518756"/>
          </a:xfrm>
          <a:prstGeom prst="rect">
            <a:avLst/>
          </a:prstGeom>
        </p:spPr>
      </p:pic>
    </p:spTree>
    <p:extLst>
      <p:ext uri="{BB962C8B-B14F-4D97-AF65-F5344CB8AC3E}">
        <p14:creationId xmlns:p14="http://schemas.microsoft.com/office/powerpoint/2010/main" val="53323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8405C-D7A1-443B-1C0C-1DC79D57A0C5}"/>
              </a:ext>
            </a:extLst>
          </p:cNvPr>
          <p:cNvSpPr>
            <a:spLocks noGrp="1"/>
          </p:cNvSpPr>
          <p:nvPr>
            <p:ph type="title"/>
          </p:nvPr>
        </p:nvSpPr>
        <p:spPr>
          <a:xfrm>
            <a:off x="645064" y="525982"/>
            <a:ext cx="4282983" cy="1200361"/>
          </a:xfrm>
        </p:spPr>
        <p:txBody>
          <a:bodyPr anchor="b">
            <a:normAutofit/>
          </a:bodyPr>
          <a:lstStyle/>
          <a:p>
            <a:r>
              <a:rPr lang="en-US" sz="3600"/>
              <a:t>Lurking Variables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9D63C6-1B48-886C-8B40-4512208FFB05}"/>
              </a:ext>
            </a:extLst>
          </p:cNvPr>
          <p:cNvSpPr>
            <a:spLocks noGrp="1"/>
          </p:cNvSpPr>
          <p:nvPr>
            <p:ph idx="1"/>
          </p:nvPr>
        </p:nvSpPr>
        <p:spPr>
          <a:xfrm>
            <a:off x="645066" y="2031101"/>
            <a:ext cx="4282984" cy="3511943"/>
          </a:xfrm>
        </p:spPr>
        <p:txBody>
          <a:bodyPr anchor="ctr">
            <a:normAutofit lnSpcReduction="10000"/>
          </a:bodyPr>
          <a:lstStyle/>
          <a:p>
            <a:r>
              <a:rPr lang="en-US" sz="1400" dirty="0"/>
              <a:t>It seems likely that students who overuse Social Media wouldn’t necessarily have consistently more cruel parents.</a:t>
            </a:r>
            <a:br>
              <a:rPr lang="en-US" sz="1400" dirty="0"/>
            </a:br>
            <a:br>
              <a:rPr lang="en-US" sz="1800" dirty="0"/>
            </a:br>
            <a:r>
              <a:rPr lang="en-US" sz="1800" b="1" dirty="0"/>
              <a:t>Possible Lurking Variables</a:t>
            </a:r>
          </a:p>
          <a:p>
            <a:r>
              <a:rPr lang="en-US" sz="1600" i="1" dirty="0"/>
              <a:t>Escapism</a:t>
            </a:r>
            <a:r>
              <a:rPr lang="en-US" sz="1400" dirty="0"/>
              <a:t> - Students who feel unsafe at home use Social Media more. </a:t>
            </a:r>
          </a:p>
          <a:p>
            <a:r>
              <a:rPr lang="en-US" sz="1600" i="1" dirty="0"/>
              <a:t>Poor Parenting </a:t>
            </a:r>
            <a:r>
              <a:rPr lang="en-US" sz="1400" dirty="0"/>
              <a:t>- Poorer parental control over screen time may coinciding with absent or cruel parents.</a:t>
            </a:r>
          </a:p>
          <a:p>
            <a:r>
              <a:rPr lang="en-US" sz="1600" i="1" dirty="0"/>
              <a:t>Negative Filter </a:t>
            </a:r>
            <a:r>
              <a:rPr lang="en-US" sz="1400" dirty="0"/>
              <a:t>- Social Media addicts may be more sensitive to otherwise normal interaction.   </a:t>
            </a:r>
          </a:p>
          <a:p>
            <a:r>
              <a:rPr lang="en-US" sz="1600" i="1" dirty="0"/>
              <a:t>Vicious Cycle </a:t>
            </a:r>
            <a:r>
              <a:rPr lang="en-US" sz="1400" dirty="0"/>
              <a:t>- Overuse of Social Media could prompt parents to be more critical of their children.</a:t>
            </a:r>
          </a:p>
          <a:p>
            <a:pPr marL="0" indent="0">
              <a:buNone/>
            </a:pPr>
            <a:endParaRPr lang="en-US" sz="14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art with numbers and a red line&#10;&#10;AI-generated content may be incorrect.">
            <a:extLst>
              <a:ext uri="{FF2B5EF4-FFF2-40B4-BE49-F238E27FC236}">
                <a16:creationId xmlns:a16="http://schemas.microsoft.com/office/drawing/2014/main" id="{6F10223F-4621-EEF4-8D3D-ECE858D6E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38" y="1610089"/>
            <a:ext cx="5628018" cy="3404951"/>
          </a:xfrm>
          <a:prstGeom prst="rect">
            <a:avLst/>
          </a:prstGeom>
        </p:spPr>
      </p:pic>
    </p:spTree>
    <p:extLst>
      <p:ext uri="{BB962C8B-B14F-4D97-AF65-F5344CB8AC3E}">
        <p14:creationId xmlns:p14="http://schemas.microsoft.com/office/powerpoint/2010/main" val="655732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19499-DC8B-ACFE-F6EB-951099CF3245}"/>
              </a:ext>
            </a:extLst>
          </p:cNvPr>
          <p:cNvSpPr>
            <a:spLocks noGrp="1"/>
          </p:cNvSpPr>
          <p:nvPr>
            <p:ph type="title"/>
          </p:nvPr>
        </p:nvSpPr>
        <p:spPr>
          <a:xfrm>
            <a:off x="838201" y="365125"/>
            <a:ext cx="5251316" cy="1807305"/>
          </a:xfrm>
        </p:spPr>
        <p:txBody>
          <a:bodyPr>
            <a:normAutofit/>
          </a:bodyPr>
          <a:lstStyle/>
          <a:p>
            <a:r>
              <a:rPr lang="en-US"/>
              <a:t>Summary</a:t>
            </a:r>
          </a:p>
        </p:txBody>
      </p:sp>
      <p:pic>
        <p:nvPicPr>
          <p:cNvPr id="7" name="Picture 6" descr="A person smiling while holding a phone&#10;&#10;AI-generated content may be incorrect.">
            <a:extLst>
              <a:ext uri="{FF2B5EF4-FFF2-40B4-BE49-F238E27FC236}">
                <a16:creationId xmlns:a16="http://schemas.microsoft.com/office/drawing/2014/main" id="{613388F2-0BF4-8E80-81AB-F49D484B27DD}"/>
              </a:ext>
            </a:extLst>
          </p:cNvPr>
          <p:cNvPicPr>
            <a:picLocks noChangeAspect="1"/>
          </p:cNvPicPr>
          <p:nvPr/>
        </p:nvPicPr>
        <p:blipFill>
          <a:blip r:embed="rId2">
            <a:extLst>
              <a:ext uri="{28A0092B-C50C-407E-A947-70E740481C1C}">
                <a14:useLocalDpi xmlns:a14="http://schemas.microsoft.com/office/drawing/2010/main" val="0"/>
              </a:ext>
            </a:extLst>
          </a:blip>
          <a:srcRect l="3476" r="40227"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19" name="Content Placeholder 2">
            <a:extLst>
              <a:ext uri="{FF2B5EF4-FFF2-40B4-BE49-F238E27FC236}">
                <a16:creationId xmlns:a16="http://schemas.microsoft.com/office/drawing/2014/main" id="{D83B9A56-5B98-2277-A513-21C447B684E8}"/>
              </a:ext>
            </a:extLst>
          </p:cNvPr>
          <p:cNvGraphicFramePr>
            <a:graphicFrameLocks noGrp="1"/>
          </p:cNvGraphicFramePr>
          <p:nvPr>
            <p:ph idx="1"/>
            <p:extLst>
              <p:ext uri="{D42A27DB-BD31-4B8C-83A1-F6EECF244321}">
                <p14:modId xmlns:p14="http://schemas.microsoft.com/office/powerpoint/2010/main" val="650883429"/>
              </p:ext>
            </p:extLst>
          </p:nvPr>
        </p:nvGraphicFramePr>
        <p:xfrm>
          <a:off x="126731" y="1828800"/>
          <a:ext cx="5962785" cy="4348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306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7960-3944-EB28-589C-3B980CA87EAB}"/>
              </a:ext>
            </a:extLst>
          </p:cNvPr>
          <p:cNvSpPr>
            <a:spLocks noGrp="1"/>
          </p:cNvSpPr>
          <p:nvPr>
            <p:ph type="title"/>
          </p:nvPr>
        </p:nvSpPr>
        <p:spPr/>
        <p:txBody>
          <a:bodyPr/>
          <a:lstStyle/>
          <a:p>
            <a:r>
              <a:rPr lang="en-US" dirty="0"/>
              <a:t>Summary of main findings in existing literature</a:t>
            </a:r>
          </a:p>
        </p:txBody>
      </p:sp>
      <p:sp>
        <p:nvSpPr>
          <p:cNvPr id="3" name="Content Placeholder 2">
            <a:extLst>
              <a:ext uri="{FF2B5EF4-FFF2-40B4-BE49-F238E27FC236}">
                <a16:creationId xmlns:a16="http://schemas.microsoft.com/office/drawing/2014/main" id="{1294DFB5-86B4-E4EB-22B0-600E64DE1F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7248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CA72-BCB3-2C21-2051-F5F8253EBE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9BE00D-5281-F490-6C1F-A22799CB38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800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91D1AD-3C58-2945-7FA4-30E7B969DFEF}"/>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E7273E-E5A3-4B1D-BE3E-56F045D92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3D53C08F-EB61-E462-B566-F603CC13F0DC}"/>
              </a:ext>
            </a:extLst>
          </p:cNvPr>
          <p:cNvSpPr>
            <a:spLocks noGrp="1"/>
          </p:cNvSpPr>
          <p:nvPr>
            <p:ph type="title"/>
          </p:nvPr>
        </p:nvSpPr>
        <p:spPr>
          <a:xfrm>
            <a:off x="5526156" y="365125"/>
            <a:ext cx="5827643" cy="1433433"/>
          </a:xfrm>
        </p:spPr>
        <p:txBody>
          <a:bodyPr anchor="b">
            <a:normAutofit/>
          </a:bodyPr>
          <a:lstStyle/>
          <a:p>
            <a:r>
              <a:rPr lang="en-US"/>
              <a:t>YRBS Sampling Methods</a:t>
            </a:r>
            <a:endParaRPr lang="en-US" dirty="0"/>
          </a:p>
        </p:txBody>
      </p:sp>
      <p:pic>
        <p:nvPicPr>
          <p:cNvPr id="5" name="Picture 4" descr="A black text on a white background&#10;&#10;AI-generated content may be incorrect.">
            <a:extLst>
              <a:ext uri="{FF2B5EF4-FFF2-40B4-BE49-F238E27FC236}">
                <a16:creationId xmlns:a16="http://schemas.microsoft.com/office/drawing/2014/main" id="{BEF0AD79-CDCA-3935-4880-37543FBC5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49" y="835765"/>
            <a:ext cx="3940444" cy="1367346"/>
          </a:xfrm>
          <a:prstGeom prst="rect">
            <a:avLst/>
          </a:prstGeom>
        </p:spPr>
      </p:pic>
      <p:pic>
        <p:nvPicPr>
          <p:cNvPr id="7" name="Picture 6" descr="A black rectangular object with a white line&#10;&#10;AI-generated content may be incorrect.">
            <a:extLst>
              <a:ext uri="{FF2B5EF4-FFF2-40B4-BE49-F238E27FC236}">
                <a16:creationId xmlns:a16="http://schemas.microsoft.com/office/drawing/2014/main" id="{547E3ED1-6B47-AC2C-BCB3-32890A73B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63" y="6055414"/>
            <a:ext cx="5177215" cy="647151"/>
          </a:xfrm>
          <a:prstGeom prst="rect">
            <a:avLst/>
          </a:prstGeom>
        </p:spPr>
      </p:pic>
      <p:pic>
        <p:nvPicPr>
          <p:cNvPr id="10" name="Picture 9" descr="A diagram of a sampling process&#10;&#10;AI-generated content may be incorrect.">
            <a:extLst>
              <a:ext uri="{FF2B5EF4-FFF2-40B4-BE49-F238E27FC236}">
                <a16:creationId xmlns:a16="http://schemas.microsoft.com/office/drawing/2014/main" id="{1F3EED2D-2296-ACFA-A46E-FC0DD8DA1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2" y="2255782"/>
            <a:ext cx="4213463" cy="3507709"/>
          </a:xfrm>
          <a:prstGeom prst="rect">
            <a:avLst/>
          </a:prstGeom>
        </p:spPr>
      </p:pic>
      <p:graphicFrame>
        <p:nvGraphicFramePr>
          <p:cNvPr id="9" name="Content Placeholder 2">
            <a:extLst>
              <a:ext uri="{FF2B5EF4-FFF2-40B4-BE49-F238E27FC236}">
                <a16:creationId xmlns:a16="http://schemas.microsoft.com/office/drawing/2014/main" id="{CD9F6E02-0AE3-05CA-F19E-5A8C174FA124}"/>
              </a:ext>
            </a:extLst>
          </p:cNvPr>
          <p:cNvGraphicFramePr>
            <a:graphicFrameLocks noGrp="1"/>
          </p:cNvGraphicFramePr>
          <p:nvPr>
            <p:ph idx="1"/>
            <p:extLst>
              <p:ext uri="{D42A27DB-BD31-4B8C-83A1-F6EECF244321}">
                <p14:modId xmlns:p14="http://schemas.microsoft.com/office/powerpoint/2010/main" val="4168402305"/>
              </p:ext>
            </p:extLst>
          </p:nvPr>
        </p:nvGraphicFramePr>
        <p:xfrm>
          <a:off x="5526156" y="2055813"/>
          <a:ext cx="5827644" cy="41211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47408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FB6B2-E799-7FC2-1C08-4A892BCEC720}"/>
              </a:ext>
            </a:extLst>
          </p:cNvPr>
          <p:cNvSpPr>
            <a:spLocks noGrp="1"/>
          </p:cNvSpPr>
          <p:nvPr>
            <p:ph type="title"/>
          </p:nvPr>
        </p:nvSpPr>
        <p:spPr>
          <a:xfrm>
            <a:off x="572493" y="238539"/>
            <a:ext cx="11018520" cy="1434415"/>
          </a:xfrm>
        </p:spPr>
        <p:txBody>
          <a:bodyPr anchor="b">
            <a:normAutofit/>
          </a:bodyPr>
          <a:lstStyle/>
          <a:p>
            <a:r>
              <a:rPr lang="en-US" sz="5400"/>
              <a:t>YRBS Sampling Methods</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8D3E56E-DC09-6AAC-6F47-4713856577D5}"/>
              </a:ext>
            </a:extLst>
          </p:cNvPr>
          <p:cNvSpPr>
            <a:spLocks noGrp="1"/>
          </p:cNvSpPr>
          <p:nvPr>
            <p:ph idx="1"/>
          </p:nvPr>
        </p:nvSpPr>
        <p:spPr>
          <a:xfrm>
            <a:off x="572493" y="2071316"/>
            <a:ext cx="6713552" cy="4119172"/>
          </a:xfrm>
        </p:spPr>
        <p:txBody>
          <a:bodyPr anchor="t">
            <a:normAutofit/>
          </a:bodyPr>
          <a:lstStyle/>
          <a:p>
            <a:r>
              <a:rPr lang="en-US" sz="1400" dirty="0"/>
              <a:t>Non-response bias</a:t>
            </a:r>
          </a:p>
          <a:p>
            <a:pPr lvl="1"/>
            <a:r>
              <a:rPr lang="en-US" sz="1400" dirty="0"/>
              <a:t>The weights treat students who don’t participate differently from those who do. </a:t>
            </a:r>
          </a:p>
          <a:p>
            <a:pPr lvl="1"/>
            <a:r>
              <a:rPr lang="en-US" sz="1400" dirty="0"/>
              <a:t>The CDC tracks response rates at school, class, student levels. </a:t>
            </a:r>
          </a:p>
          <a:p>
            <a:pPr lvl="1"/>
            <a:r>
              <a:rPr lang="en-US" sz="1400" dirty="0"/>
              <a:t>If a particular demographic group has a low response rate, the weights of those in that group who </a:t>
            </a:r>
            <a:r>
              <a:rPr lang="en-US" sz="1400" i="1" dirty="0"/>
              <a:t>did </a:t>
            </a:r>
            <a:r>
              <a:rPr lang="en-US" sz="1400" dirty="0"/>
              <a:t>respond are increased. </a:t>
            </a:r>
          </a:p>
          <a:p>
            <a:pPr lvl="1"/>
            <a:r>
              <a:rPr lang="en-US" sz="1400" dirty="0"/>
              <a:t>This causes an adjustment to standard errors and prevalence rates that better represent the population.</a:t>
            </a:r>
          </a:p>
          <a:p>
            <a:r>
              <a:rPr lang="en-US" sz="1400" dirty="0"/>
              <a:t>Volunteer Bias</a:t>
            </a:r>
          </a:p>
          <a:p>
            <a:pPr lvl="1"/>
            <a:r>
              <a:rPr lang="en-US" sz="1400" dirty="0"/>
              <a:t>PSU Selection is random. Schools can not opt-in unless they are selected. </a:t>
            </a:r>
          </a:p>
          <a:p>
            <a:pPr lvl="1"/>
            <a:r>
              <a:rPr lang="en-US" sz="1400" dirty="0"/>
              <a:t>This avoids overrepresentation of well-managed or eager schools. </a:t>
            </a:r>
          </a:p>
          <a:p>
            <a:r>
              <a:rPr lang="en-US" sz="1400" dirty="0"/>
              <a:t>Controlling confounding variables by design</a:t>
            </a:r>
          </a:p>
          <a:p>
            <a:pPr lvl="1"/>
            <a:r>
              <a:rPr lang="en-US" sz="1400" dirty="0"/>
              <a:t>Does not completely eliminate them. We can not establish true causality.</a:t>
            </a:r>
          </a:p>
          <a:p>
            <a:pPr lvl="1"/>
            <a:r>
              <a:rPr lang="en-US" sz="1400" dirty="0"/>
              <a:t>Strata controls for geographic confounding, weights control for representative confounding, and common confounders like age, race, sex, grade, BMI, are collected to give researches the ability to check for confounding. </a:t>
            </a:r>
          </a:p>
        </p:txBody>
      </p:sp>
      <p:pic>
        <p:nvPicPr>
          <p:cNvPr id="9" name="Picture 8" descr="Diagram of a person's health&#10;&#10;AI-generated content may be incorrect.">
            <a:extLst>
              <a:ext uri="{FF2B5EF4-FFF2-40B4-BE49-F238E27FC236}">
                <a16:creationId xmlns:a16="http://schemas.microsoft.com/office/drawing/2014/main" id="{0CB9013B-2D15-35B6-B32E-562445103049}"/>
              </a:ext>
            </a:extLst>
          </p:cNvPr>
          <p:cNvPicPr>
            <a:picLocks noChangeAspect="1"/>
          </p:cNvPicPr>
          <p:nvPr/>
        </p:nvPicPr>
        <p:blipFill>
          <a:blip r:embed="rId3">
            <a:extLst>
              <a:ext uri="{28A0092B-C50C-407E-A947-70E740481C1C}">
                <a14:useLocalDpi xmlns:a14="http://schemas.microsoft.com/office/drawing/2010/main" val="0"/>
              </a:ext>
            </a:extLst>
          </a:blip>
          <a:srcRect l="3795" r="-3" b="-3"/>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211952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AECC-0D91-6402-418A-326149CBA4CD}"/>
              </a:ext>
            </a:extLst>
          </p:cNvPr>
          <p:cNvSpPr>
            <a:spLocks noGrp="1"/>
          </p:cNvSpPr>
          <p:nvPr>
            <p:ph type="title"/>
          </p:nvPr>
        </p:nvSpPr>
        <p:spPr/>
        <p:txBody>
          <a:bodyPr/>
          <a:lstStyle/>
          <a:p>
            <a:r>
              <a:rPr lang="en-US" dirty="0"/>
              <a:t>Exploratory Analysis</a:t>
            </a:r>
          </a:p>
        </p:txBody>
      </p:sp>
      <p:pic>
        <p:nvPicPr>
          <p:cNvPr id="5" name="Content Placeholder 4" descr="A text on a white background&#10;&#10;AI-generated content may be incorrect.">
            <a:extLst>
              <a:ext uri="{FF2B5EF4-FFF2-40B4-BE49-F238E27FC236}">
                <a16:creationId xmlns:a16="http://schemas.microsoft.com/office/drawing/2014/main" id="{7499885C-7149-7FE5-CE40-A18D04D0CB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586" y="2090082"/>
            <a:ext cx="4372522" cy="2397836"/>
          </a:xfrm>
        </p:spPr>
      </p:pic>
      <p:graphicFrame>
        <p:nvGraphicFramePr>
          <p:cNvPr id="8" name="Object 7">
            <a:extLst>
              <a:ext uri="{FF2B5EF4-FFF2-40B4-BE49-F238E27FC236}">
                <a16:creationId xmlns:a16="http://schemas.microsoft.com/office/drawing/2014/main" id="{DE84FEB6-B50A-AB44-8102-EEC90D4E1FD5}"/>
              </a:ext>
            </a:extLst>
          </p:cNvPr>
          <p:cNvGraphicFramePr>
            <a:graphicFrameLocks noChangeAspect="1"/>
          </p:cNvGraphicFramePr>
          <p:nvPr>
            <p:extLst>
              <p:ext uri="{D42A27DB-BD31-4B8C-83A1-F6EECF244321}">
                <p14:modId xmlns:p14="http://schemas.microsoft.com/office/powerpoint/2010/main" val="3730746614"/>
              </p:ext>
            </p:extLst>
          </p:nvPr>
        </p:nvGraphicFramePr>
        <p:xfrm>
          <a:off x="5302468" y="2225978"/>
          <a:ext cx="2075793" cy="1751450"/>
        </p:xfrm>
        <a:graphic>
          <a:graphicData uri="http://schemas.openxmlformats.org/presentationml/2006/ole">
            <mc:AlternateContent xmlns:mc="http://schemas.openxmlformats.org/markup-compatibility/2006">
              <mc:Choice xmlns:v="urn:schemas-microsoft-com:vml" Requires="v">
                <p:oleObj name="Packager Shell Object" showAsIcon="1" r:id="rId4" imgW="914400" imgH="771792" progId="Package">
                  <p:embed/>
                </p:oleObj>
              </mc:Choice>
              <mc:Fallback>
                <p:oleObj name="Packager Shell Object" showAsIcon="1" r:id="rId4" imgW="914400" imgH="771792" progId="Package">
                  <p:embed/>
                  <p:pic>
                    <p:nvPicPr>
                      <p:cNvPr id="0" name=""/>
                      <p:cNvPicPr/>
                      <p:nvPr/>
                    </p:nvPicPr>
                    <p:blipFill>
                      <a:blip r:embed="rId5"/>
                      <a:stretch>
                        <a:fillRect/>
                      </a:stretch>
                    </p:blipFill>
                    <p:spPr>
                      <a:xfrm>
                        <a:off x="5302468" y="2225978"/>
                        <a:ext cx="2075793" cy="1751450"/>
                      </a:xfrm>
                      <a:prstGeom prst="rect">
                        <a:avLst/>
                      </a:prstGeom>
                    </p:spPr>
                  </p:pic>
                </p:oleObj>
              </mc:Fallback>
            </mc:AlternateContent>
          </a:graphicData>
        </a:graphic>
      </p:graphicFrame>
    </p:spTree>
    <p:extLst>
      <p:ext uri="{BB962C8B-B14F-4D97-AF65-F5344CB8AC3E}">
        <p14:creationId xmlns:p14="http://schemas.microsoft.com/office/powerpoint/2010/main" val="182158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61490-58AA-0817-D5EF-625C4E62CDA9}"/>
              </a:ext>
            </a:extLst>
          </p:cNvPr>
          <p:cNvSpPr>
            <a:spLocks noGrp="1"/>
          </p:cNvSpPr>
          <p:nvPr>
            <p:ph type="title"/>
          </p:nvPr>
        </p:nvSpPr>
        <p:spPr>
          <a:xfrm>
            <a:off x="589560" y="856180"/>
            <a:ext cx="5279408" cy="1128068"/>
          </a:xfrm>
        </p:spPr>
        <p:txBody>
          <a:bodyPr anchor="ctr">
            <a:normAutofit/>
          </a:bodyPr>
          <a:lstStyle/>
          <a:p>
            <a:r>
              <a:rPr lang="en-US" sz="3700" dirty="0"/>
              <a:t>Research is Essential</a:t>
            </a: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1ED608-4DB8-70F8-77D1-73121FA3BA5D}"/>
              </a:ext>
            </a:extLst>
          </p:cNvPr>
          <p:cNvSpPr>
            <a:spLocks noGrp="1"/>
          </p:cNvSpPr>
          <p:nvPr>
            <p:ph idx="1"/>
          </p:nvPr>
        </p:nvSpPr>
        <p:spPr>
          <a:xfrm>
            <a:off x="590902" y="2436493"/>
            <a:ext cx="5278066" cy="3029056"/>
          </a:xfrm>
        </p:spPr>
        <p:txBody>
          <a:bodyPr anchor="ctr">
            <a:normAutofit/>
          </a:bodyPr>
          <a:lstStyle/>
          <a:p>
            <a:pPr marL="0" indent="0">
              <a:buNone/>
            </a:pPr>
            <a:endParaRPr lang="en-US" sz="2000" dirty="0"/>
          </a:p>
          <a:p>
            <a:r>
              <a:rPr lang="en-US" sz="2000" dirty="0"/>
              <a:t>Some of our steepest slopes were also steep for reasons other than legitimate increase in prevalence. </a:t>
            </a:r>
          </a:p>
          <a:p>
            <a:r>
              <a:rPr lang="en-US" sz="2000" dirty="0"/>
              <a:t>Researching the methodology behind each question is essential. </a:t>
            </a:r>
          </a:p>
          <a:p>
            <a:r>
              <a:rPr lang="en-US" sz="2000" dirty="0"/>
              <a:t>In this case, we had to flip the scale on this variable (Age of Alcohol Initiation) to get the intended results. </a:t>
            </a: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a red line&#10;&#10;AI-generated content may be incorrect.">
            <a:extLst>
              <a:ext uri="{FF2B5EF4-FFF2-40B4-BE49-F238E27FC236}">
                <a16:creationId xmlns:a16="http://schemas.microsoft.com/office/drawing/2014/main" id="{4A0F2A78-D1B6-8778-AB5C-217938B46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661" y="581892"/>
            <a:ext cx="4078957" cy="2518756"/>
          </a:xfrm>
          <a:prstGeom prst="rect">
            <a:avLst/>
          </a:prstGeom>
        </p:spPr>
      </p:pic>
      <p:sp>
        <p:nvSpPr>
          <p:cNvPr id="33" name="Rectangle 3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a red line&#10;&#10;AI-generated content may be incorrect.">
            <a:extLst>
              <a:ext uri="{FF2B5EF4-FFF2-40B4-BE49-F238E27FC236}">
                <a16:creationId xmlns:a16="http://schemas.microsoft.com/office/drawing/2014/main" id="{3B02DCA8-37BB-2434-DC7F-A432276B2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729" y="3707894"/>
            <a:ext cx="4078957" cy="2518756"/>
          </a:xfrm>
          <a:prstGeom prst="rect">
            <a:avLst/>
          </a:prstGeom>
        </p:spPr>
      </p:pic>
    </p:spTree>
    <p:extLst>
      <p:ext uri="{BB962C8B-B14F-4D97-AF65-F5344CB8AC3E}">
        <p14:creationId xmlns:p14="http://schemas.microsoft.com/office/powerpoint/2010/main" val="181742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4FB5-F7B4-537B-5E40-AD5248C3A7F8}"/>
              </a:ext>
            </a:extLst>
          </p:cNvPr>
          <p:cNvSpPr>
            <a:spLocks noGrp="1"/>
          </p:cNvSpPr>
          <p:nvPr>
            <p:ph type="title"/>
          </p:nvPr>
        </p:nvSpPr>
        <p:spPr>
          <a:xfrm>
            <a:off x="159327" y="129353"/>
            <a:ext cx="7175500" cy="803997"/>
          </a:xfrm>
        </p:spPr>
        <p:txBody>
          <a:bodyPr/>
          <a:lstStyle/>
          <a:p>
            <a:r>
              <a:rPr lang="en-US" dirty="0"/>
              <a:t>Grouping for Higher Resolution</a:t>
            </a:r>
          </a:p>
        </p:txBody>
      </p:sp>
      <p:pic>
        <p:nvPicPr>
          <p:cNvPr id="5" name="Content Placeholder 4" descr="A screenshot of a graph&#10;&#10;AI-generated content may be incorrect.">
            <a:extLst>
              <a:ext uri="{FF2B5EF4-FFF2-40B4-BE49-F238E27FC236}">
                <a16:creationId xmlns:a16="http://schemas.microsoft.com/office/drawing/2014/main" id="{92563E9D-EAA2-48FB-F178-2E80E404B2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92" y="2858837"/>
            <a:ext cx="6026069" cy="3869810"/>
          </a:xfrm>
        </p:spPr>
      </p:pic>
      <p:pic>
        <p:nvPicPr>
          <p:cNvPr id="7" name="Picture 6" descr="A screenshot of a computer&#10;&#10;AI-generated content may be incorrect.">
            <a:extLst>
              <a:ext uri="{FF2B5EF4-FFF2-40B4-BE49-F238E27FC236}">
                <a16:creationId xmlns:a16="http://schemas.microsoft.com/office/drawing/2014/main" id="{B542EA24-4ED9-67C5-02F8-2F918CF6D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26" y="1014713"/>
            <a:ext cx="5401337" cy="1354414"/>
          </a:xfrm>
          <a:prstGeom prst="rect">
            <a:avLst/>
          </a:prstGeom>
        </p:spPr>
      </p:pic>
      <p:pic>
        <p:nvPicPr>
          <p:cNvPr id="9" name="Picture 8" descr="A group of blue squares with black text&#10;&#10;AI-generated content may be incorrect.">
            <a:extLst>
              <a:ext uri="{FF2B5EF4-FFF2-40B4-BE49-F238E27FC236}">
                <a16:creationId xmlns:a16="http://schemas.microsoft.com/office/drawing/2014/main" id="{A11A73B4-8C86-E5E1-8450-A7ED3EE4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615" y="2801815"/>
            <a:ext cx="6189393" cy="3983855"/>
          </a:xfrm>
          <a:prstGeom prst="rect">
            <a:avLst/>
          </a:prstGeom>
        </p:spPr>
      </p:pic>
      <p:pic>
        <p:nvPicPr>
          <p:cNvPr id="11" name="Picture 10" descr="A black background with white numbers&#10;&#10;AI-generated content may be incorrect.">
            <a:extLst>
              <a:ext uri="{FF2B5EF4-FFF2-40B4-BE49-F238E27FC236}">
                <a16:creationId xmlns:a16="http://schemas.microsoft.com/office/drawing/2014/main" id="{2861F81F-6350-3745-91DA-26007EBA4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827" y="1014713"/>
            <a:ext cx="6021657" cy="1354414"/>
          </a:xfrm>
          <a:prstGeom prst="rect">
            <a:avLst/>
          </a:prstGeom>
        </p:spPr>
      </p:pic>
    </p:spTree>
    <p:extLst>
      <p:ext uri="{BB962C8B-B14F-4D97-AF65-F5344CB8AC3E}">
        <p14:creationId xmlns:p14="http://schemas.microsoft.com/office/powerpoint/2010/main" val="374493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4E314-EFA9-DC88-3FCA-FF82337C1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D1870-842C-FB70-F9D5-D6F6BF5150B7}"/>
              </a:ext>
            </a:extLst>
          </p:cNvPr>
          <p:cNvSpPr>
            <a:spLocks noGrp="1"/>
          </p:cNvSpPr>
          <p:nvPr>
            <p:ph type="title"/>
          </p:nvPr>
        </p:nvSpPr>
        <p:spPr>
          <a:xfrm>
            <a:off x="231228" y="142334"/>
            <a:ext cx="8388927" cy="1010690"/>
          </a:xfrm>
        </p:spPr>
        <p:txBody>
          <a:bodyPr>
            <a:normAutofit/>
          </a:bodyPr>
          <a:lstStyle/>
          <a:p>
            <a:r>
              <a:rPr lang="en-US" sz="3200" dirty="0"/>
              <a:t>Marijuana Use – The Most Correlated</a:t>
            </a:r>
          </a:p>
        </p:txBody>
      </p:sp>
      <p:sp>
        <p:nvSpPr>
          <p:cNvPr id="3" name="Content Placeholder 2">
            <a:extLst>
              <a:ext uri="{FF2B5EF4-FFF2-40B4-BE49-F238E27FC236}">
                <a16:creationId xmlns:a16="http://schemas.microsoft.com/office/drawing/2014/main" id="{59A8A9C1-EBF9-BABD-640A-6E2ED0C1209B}"/>
              </a:ext>
            </a:extLst>
          </p:cNvPr>
          <p:cNvSpPr>
            <a:spLocks noGrp="1"/>
          </p:cNvSpPr>
          <p:nvPr>
            <p:ph idx="1"/>
          </p:nvPr>
        </p:nvSpPr>
        <p:spPr>
          <a:xfrm>
            <a:off x="6913418" y="679998"/>
            <a:ext cx="5099906" cy="5888968"/>
          </a:xfrm>
        </p:spPr>
        <p:txBody>
          <a:bodyPr>
            <a:normAutofit fontScale="77500" lnSpcReduction="20000"/>
          </a:bodyPr>
          <a:lstStyle/>
          <a:p>
            <a:pPr marL="0" indent="0">
              <a:buNone/>
            </a:pPr>
            <a:r>
              <a:rPr lang="en-US" b="1" dirty="0"/>
              <a:t>Hypothesis Test:</a:t>
            </a:r>
          </a:p>
          <a:p>
            <a:pPr marL="0" indent="0">
              <a:buNone/>
            </a:pP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.157</a:t>
            </a:r>
          </a:p>
          <a:p>
            <a:pPr marL="0" indent="0">
              <a:buNone/>
            </a:pPr>
            <a:endParaRPr lang="en-US" b="1" dirty="0"/>
          </a:p>
          <a:p>
            <a:pPr marL="0" indent="0">
              <a:buNone/>
            </a:pPr>
            <a:r>
              <a:rPr lang="en-US" dirty="0"/>
              <a:t>"The 95% Confidence Interval for this effect is </a:t>
            </a:r>
            <a:r>
              <a:rPr lang="en-US" b="1" dirty="0"/>
              <a:t>.127 </a:t>
            </a:r>
            <a:r>
              <a:rPr lang="en-US" dirty="0"/>
              <a:t>- </a:t>
            </a:r>
            <a:r>
              <a:rPr lang="en-US" b="1" dirty="0"/>
              <a:t>.186. </a:t>
            </a:r>
            <a:r>
              <a:rPr lang="en-US" dirty="0"/>
              <a:t>We are 95% confident this range captures the true population slope. </a:t>
            </a: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1.41071e-15 </a:t>
            </a:r>
            <a:r>
              <a:rPr lang="en-US" dirty="0"/>
              <a:t>(p &lt; .05). Therefore, we reject the null hypothesis.</a:t>
            </a:r>
          </a:p>
          <a:p>
            <a:pPr marL="0" indent="0">
              <a:buNone/>
            </a:pPr>
            <a:endParaRPr lang="en-US" dirty="0"/>
          </a:p>
          <a:p>
            <a:pPr marL="0" indent="0">
              <a:buNone/>
            </a:pPr>
            <a:r>
              <a:rPr lang="en-US" dirty="0"/>
              <a:t>Increased Social Media use does effect increased Marijuana use for teens. </a:t>
            </a:r>
          </a:p>
        </p:txBody>
      </p:sp>
      <p:pic>
        <p:nvPicPr>
          <p:cNvPr id="6" name="Picture 5" descr="A graph with a red line&#10;&#10;AI-generated content may be incorrect.">
            <a:extLst>
              <a:ext uri="{FF2B5EF4-FFF2-40B4-BE49-F238E27FC236}">
                <a16:creationId xmlns:a16="http://schemas.microsoft.com/office/drawing/2014/main" id="{AA37998D-26B7-94E3-4BDE-93B339A8A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501223"/>
            <a:ext cx="6620799" cy="4067743"/>
          </a:xfrm>
          <a:prstGeom prst="rect">
            <a:avLst/>
          </a:prstGeom>
        </p:spPr>
      </p:pic>
      <p:sp>
        <p:nvSpPr>
          <p:cNvPr id="7" name="TextBox 6">
            <a:extLst>
              <a:ext uri="{FF2B5EF4-FFF2-40B4-BE49-F238E27FC236}">
                <a16:creationId xmlns:a16="http://schemas.microsoft.com/office/drawing/2014/main" id="{27B5A5FB-418B-9FE4-8B40-E24FE7C14873}"/>
              </a:ext>
            </a:extLst>
          </p:cNvPr>
          <p:cNvSpPr txBox="1"/>
          <p:nvPr/>
        </p:nvSpPr>
        <p:spPr>
          <a:xfrm>
            <a:off x="178676" y="920619"/>
            <a:ext cx="6111288" cy="1754326"/>
          </a:xfrm>
          <a:prstGeom prst="rect">
            <a:avLst/>
          </a:prstGeom>
          <a:noFill/>
        </p:spPr>
        <p:txBody>
          <a:bodyPr wrap="square" rtlCol="0">
            <a:spAutoFit/>
          </a:bodyPr>
          <a:lstStyle/>
          <a:p>
            <a:r>
              <a:rPr lang="en-US" b="1" dirty="0"/>
              <a:t>H</a:t>
            </a:r>
            <a:r>
              <a:rPr lang="en-US" sz="1050" b="1" dirty="0"/>
              <a:t>0</a:t>
            </a:r>
            <a:r>
              <a:rPr lang="en-US" b="1" dirty="0"/>
              <a:t>: </a:t>
            </a:r>
            <a:r>
              <a:rPr lang="en-US" dirty="0"/>
              <a:t>Prevalence of Marijuana use is consistent across social media use frequencies </a:t>
            </a:r>
            <a:r>
              <a:rPr lang="en-US" b="1" dirty="0"/>
              <a:t>(</a:t>
            </a:r>
            <a:r>
              <a:rPr lang="el-GR" b="1" dirty="0"/>
              <a:t>β</a:t>
            </a:r>
            <a:r>
              <a:rPr lang="en-US" b="1" dirty="0"/>
              <a:t> = 0).</a:t>
            </a:r>
            <a:endParaRPr lang="en-US" dirty="0"/>
          </a:p>
          <a:p>
            <a:endParaRPr lang="en-US" dirty="0"/>
          </a:p>
          <a:p>
            <a:r>
              <a:rPr lang="en-US" b="1" dirty="0"/>
              <a:t>H</a:t>
            </a:r>
            <a:r>
              <a:rPr lang="en-US" sz="1050" b="1" dirty="0"/>
              <a:t>A</a:t>
            </a:r>
            <a:r>
              <a:rPr lang="en-US" b="1" dirty="0"/>
              <a:t>: </a:t>
            </a:r>
            <a:r>
              <a:rPr lang="en-US" dirty="0"/>
              <a:t>Prevalence of Marijuana use changes in relationship with social media use frequency </a:t>
            </a:r>
            <a:r>
              <a:rPr lang="en-US" b="1" dirty="0"/>
              <a:t>(</a:t>
            </a:r>
            <a:r>
              <a:rPr lang="el-GR" b="1" dirty="0"/>
              <a:t>β </a:t>
            </a:r>
            <a:r>
              <a:rPr lang="en-US" b="1" dirty="0"/>
              <a:t>≠ 0).</a:t>
            </a:r>
            <a:endParaRPr lang="en-US" dirty="0"/>
          </a:p>
          <a:p>
            <a:endParaRPr lang="en-US" dirty="0"/>
          </a:p>
        </p:txBody>
      </p:sp>
    </p:spTree>
    <p:extLst>
      <p:ext uri="{BB962C8B-B14F-4D97-AF65-F5344CB8AC3E}">
        <p14:creationId xmlns:p14="http://schemas.microsoft.com/office/powerpoint/2010/main" val="4235430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932</TotalTime>
  <Words>1868</Words>
  <Application>Microsoft Office PowerPoint</Application>
  <PresentationFormat>Widescreen</PresentationFormat>
  <Paragraphs>144</Paragraphs>
  <Slides>16</Slides>
  <Notes>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Abadi</vt:lpstr>
      <vt:lpstr>Aptos</vt:lpstr>
      <vt:lpstr>Aptos Display</vt:lpstr>
      <vt:lpstr>Arial</vt:lpstr>
      <vt:lpstr>Office Theme</vt:lpstr>
      <vt:lpstr>Package</vt:lpstr>
      <vt:lpstr>Youth Risk Behavior Survey Analysis</vt:lpstr>
      <vt:lpstr>Summary of main findings in existing literature</vt:lpstr>
      <vt:lpstr>PowerPoint Presentation</vt:lpstr>
      <vt:lpstr>YRBS Sampling Methods</vt:lpstr>
      <vt:lpstr>YRBS Sampling Methods</vt:lpstr>
      <vt:lpstr>Exploratory Analysis</vt:lpstr>
      <vt:lpstr>Research is Essential</vt:lpstr>
      <vt:lpstr>Grouping for Higher Resolution</vt:lpstr>
      <vt:lpstr>Marijuana Use – The Most Correlated</vt:lpstr>
      <vt:lpstr>Vape Use</vt:lpstr>
      <vt:lpstr>Alcohol Use</vt:lpstr>
      <vt:lpstr>Current Mental Health</vt:lpstr>
      <vt:lpstr>Why linear regression isn’t always the most obvious indicator </vt:lpstr>
      <vt:lpstr>Interacting Variable</vt:lpstr>
      <vt:lpstr>Lurking Variables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Perez</dc:creator>
  <cp:lastModifiedBy>Michael Perez</cp:lastModifiedBy>
  <cp:revision>4</cp:revision>
  <dcterms:created xsi:type="dcterms:W3CDTF">2025-12-05T11:29:30Z</dcterms:created>
  <dcterms:modified xsi:type="dcterms:W3CDTF">2025-12-06T16:29:35Z</dcterms:modified>
</cp:coreProperties>
</file>